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266" r:id="rId3"/>
    <p:sldId id="274" r:id="rId4"/>
    <p:sldId id="275" r:id="rId5"/>
    <p:sldId id="276" r:id="rId6"/>
    <p:sldId id="277" r:id="rId7"/>
    <p:sldId id="258" r:id="rId8"/>
    <p:sldId id="267" r:id="rId9"/>
    <p:sldId id="259" r:id="rId10"/>
    <p:sldId id="261" r:id="rId11"/>
    <p:sldId id="260" r:id="rId12"/>
    <p:sldId id="262" r:id="rId13"/>
    <p:sldId id="263" r:id="rId14"/>
    <p:sldId id="264" r:id="rId15"/>
    <p:sldId id="269" r:id="rId16"/>
    <p:sldId id="280" r:id="rId17"/>
    <p:sldId id="271" r:id="rId18"/>
    <p:sldId id="270" r:id="rId19"/>
    <p:sldId id="279" r:id="rId20"/>
    <p:sldId id="281" r:id="rId21"/>
    <p:sldId id="282" r:id="rId22"/>
    <p:sldId id="283" r:id="rId23"/>
    <p:sldId id="272" r:id="rId24"/>
    <p:sldId id="278" r:id="rId25"/>
    <p:sldId id="273" r:id="rId26"/>
    <p:sldId id="284"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70" d="100"/>
          <a:sy n="70" d="100"/>
        </p:scale>
        <p:origin x="536" y="60"/>
      </p:cViewPr>
      <p:guideLst/>
    </p:cSldViewPr>
  </p:slideViewPr>
  <p:notesTextViewPr>
    <p:cViewPr>
      <p:scale>
        <a:sx n="3" d="2"/>
        <a:sy n="3" d="2"/>
      </p:scale>
      <p:origin x="0" y="0"/>
    </p:cViewPr>
  </p:notesTextViewPr>
  <p:notesViewPr>
    <p:cSldViewPr snapToGrid="0">
      <p:cViewPr varScale="1">
        <p:scale>
          <a:sx n="52" d="100"/>
          <a:sy n="52" d="100"/>
        </p:scale>
        <p:origin x="988"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3F92F-EADF-40D1-BDA2-46E78FE5EC78}" type="datetimeFigureOut">
              <a:rPr lang="en-US" smtClean="0"/>
              <a:t>6/9/2022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46733-A717-4961-B03F-BC5818F00636}" type="slidenum">
              <a:rPr lang="en-US" smtClean="0"/>
              <a:t>‹#›</a:t>
            </a:fld>
            <a:endParaRPr lang="en-US" dirty="0"/>
          </a:p>
        </p:txBody>
      </p:sp>
    </p:spTree>
    <p:extLst>
      <p:ext uri="{BB962C8B-B14F-4D97-AF65-F5344CB8AC3E}">
        <p14:creationId xmlns:p14="http://schemas.microsoft.com/office/powerpoint/2010/main" val="375457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3 </a:t>
            </a:r>
            <a:r>
              <a:rPr lang="en-US" b="0" dirty="0"/>
              <a:t>minutes</a:t>
            </a:r>
          </a:p>
          <a:p>
            <a:endParaRPr lang="en-US" dirty="0"/>
          </a:p>
          <a:p>
            <a:r>
              <a:rPr lang="en-US" u="sng" dirty="0"/>
              <a:t>Key point:</a:t>
            </a:r>
          </a:p>
          <a:p>
            <a:pPr marL="288979" indent="-170439">
              <a:buFont typeface="Wingdings" panose="05000000000000000000" pitchFamily="2" charset="2"/>
              <a:buChar char="Ø"/>
              <a:defRPr/>
            </a:pPr>
            <a:r>
              <a:rPr lang="en-US" b="1" dirty="0">
                <a:solidFill>
                  <a:srgbClr val="000000"/>
                </a:solidFill>
                <a:latin typeface="Lucida Grande" charset="0"/>
                <a:ea typeface="Lucida Grande" charset="0"/>
                <a:cs typeface="Lucida Grande" charset="0"/>
                <a:sym typeface="Lucida Grande" charset="0"/>
              </a:rPr>
              <a:t>Details of the study are as follows....</a:t>
            </a:r>
          </a:p>
          <a:p>
            <a:pPr marL="118540">
              <a:defRPr/>
            </a:pPr>
            <a:r>
              <a:rPr lang="en-US" dirty="0">
                <a:solidFill>
                  <a:srgbClr val="000000"/>
                </a:solidFill>
                <a:latin typeface="Lucida Grande" charset="0"/>
                <a:ea typeface="Lucida Grande" charset="0"/>
                <a:cs typeface="Lucida Grande" charset="0"/>
                <a:sym typeface="Lucida Grande" charset="0"/>
              </a:rPr>
              <a:t>Voluntary adult participants, while undergoing a standardized physical examination, completed a confidential </a:t>
            </a:r>
          </a:p>
          <a:p>
            <a:pPr marL="118540">
              <a:defRPr/>
            </a:pPr>
            <a:r>
              <a:rPr lang="en-US" dirty="0">
                <a:solidFill>
                  <a:srgbClr val="000000"/>
                </a:solidFill>
                <a:latin typeface="Lucida Grande" charset="0"/>
                <a:ea typeface="Lucida Grande" charset="0"/>
                <a:cs typeface="Lucida Grande" charset="0"/>
                <a:sym typeface="Lucida Grande" charset="0"/>
              </a:rPr>
              <a:t>survey inquiring about childhood maltreatment and family stressors, as well as current health </a:t>
            </a:r>
          </a:p>
          <a:p>
            <a:pPr marL="118540">
              <a:defRPr/>
            </a:pPr>
            <a:r>
              <a:rPr lang="en-US" dirty="0">
                <a:solidFill>
                  <a:srgbClr val="000000"/>
                </a:solidFill>
                <a:latin typeface="Lucida Grande" charset="0"/>
                <a:ea typeface="Lucida Grande" charset="0"/>
                <a:cs typeface="Lucida Grande" charset="0"/>
                <a:sym typeface="Lucida Grande" charset="0"/>
              </a:rPr>
              <a:t>status and current behaviors.  With this information providing a baseline, the study is continuing </a:t>
            </a:r>
          </a:p>
          <a:p>
            <a:pPr marL="118540">
              <a:defRPr/>
            </a:pPr>
            <a:r>
              <a:rPr lang="en-US" dirty="0">
                <a:solidFill>
                  <a:srgbClr val="000000"/>
                </a:solidFill>
                <a:latin typeface="Lucida Grande" charset="0"/>
                <a:ea typeface="Lucida Grande" charset="0"/>
                <a:cs typeface="Lucida Grande" charset="0"/>
                <a:sym typeface="Lucida Grande" charset="0"/>
              </a:rPr>
              <a:t>to follow participants over time, in order to determine the relationship between childhood </a:t>
            </a:r>
          </a:p>
          <a:p>
            <a:pPr marL="118540">
              <a:defRPr/>
            </a:pPr>
            <a:r>
              <a:rPr lang="en-US" dirty="0">
                <a:solidFill>
                  <a:srgbClr val="000000"/>
                </a:solidFill>
                <a:latin typeface="Lucida Grande" charset="0"/>
                <a:ea typeface="Lucida Grande" charset="0"/>
                <a:cs typeface="Lucida Grande" charset="0"/>
                <a:sym typeface="Lucida Grande" charset="0"/>
              </a:rPr>
              <a:t>maltreatment and stressors, on the one hand, and subsequent high-risk behaviors and health </a:t>
            </a:r>
          </a:p>
          <a:p>
            <a:pPr marL="118540">
              <a:defRPr/>
            </a:pPr>
            <a:r>
              <a:rPr lang="en-US" dirty="0">
                <a:solidFill>
                  <a:srgbClr val="000000"/>
                </a:solidFill>
                <a:latin typeface="Lucida Grande" charset="0"/>
                <a:ea typeface="Lucida Grande" charset="0"/>
                <a:cs typeface="Lucida Grande" charset="0"/>
                <a:sym typeface="Lucida Grande" charset="0"/>
              </a:rPr>
              <a:t>outcomes, on the other.</a:t>
            </a:r>
          </a:p>
          <a:p>
            <a:endParaRPr lang="en-US" dirty="0"/>
          </a:p>
          <a:p>
            <a:pPr marL="170439" indent="-170439">
              <a:buFont typeface="Wingdings" panose="05000000000000000000" pitchFamily="2" charset="2"/>
              <a:buChar char="Ø"/>
            </a:pPr>
            <a:r>
              <a:rPr lang="en-US" dirty="0"/>
              <a:t>ALL families</a:t>
            </a:r>
            <a:r>
              <a:rPr lang="en-US" baseline="0" dirty="0"/>
              <a:t> </a:t>
            </a:r>
            <a:r>
              <a:rPr lang="en-US" dirty="0"/>
              <a:t>experience ACES- first research</a:t>
            </a:r>
            <a:r>
              <a:rPr lang="en-US" baseline="0" dirty="0"/>
              <a:t> to open our eyes to how stress, and trauma is significant for ALL families and SF reaches ALL </a:t>
            </a:r>
            <a:r>
              <a:rPr lang="en-US" baseline="0" dirty="0" smtClean="0"/>
              <a:t>families</a:t>
            </a:r>
          </a:p>
          <a:p>
            <a:pPr marL="170439" indent="-170439">
              <a:buFont typeface="Wingdings" panose="05000000000000000000" pitchFamily="2" charset="2"/>
              <a:buChar char="Ø"/>
            </a:pPr>
            <a:endParaRPr lang="en-US" baseline="0" dirty="0" smtClean="0"/>
          </a:p>
          <a:p>
            <a:r>
              <a:rPr lang="en-US" baseline="0" dirty="0" smtClean="0"/>
              <a:t>*If you would feel more comfortable, play the Ted Talk with Dr. Burke (keep in mind that the video is 15 minutes long)</a:t>
            </a:r>
            <a:endParaRPr lang="en-US" dirty="0"/>
          </a:p>
        </p:txBody>
      </p:sp>
      <p:sp>
        <p:nvSpPr>
          <p:cNvPr id="4" name="Slide Number Placeholder 3"/>
          <p:cNvSpPr>
            <a:spLocks noGrp="1"/>
          </p:cNvSpPr>
          <p:nvPr>
            <p:ph type="sldNum" sz="quarter" idx="10"/>
          </p:nvPr>
        </p:nvSpPr>
        <p:spPr/>
        <p:txBody>
          <a:bodyPr/>
          <a:lstStyle/>
          <a:p>
            <a:fld id="{CEC87298-A399-4A6F-9BC2-54F8F131BBC0}" type="slidenum">
              <a:rPr lang="en-US" smtClean="0">
                <a:solidFill>
                  <a:prstClr val="black"/>
                </a:solidFill>
              </a:rPr>
              <a:pPr/>
              <a:t>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DPH/DBHDID revised July 2016</a:t>
            </a:r>
            <a:endParaRPr lang="en-US" dirty="0"/>
          </a:p>
        </p:txBody>
      </p:sp>
    </p:spTree>
    <p:extLst>
      <p:ext uri="{BB962C8B-B14F-4D97-AF65-F5344CB8AC3E}">
        <p14:creationId xmlns:p14="http://schemas.microsoft.com/office/powerpoint/2010/main" val="689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435A2637-88E7-4E50-BB51-9C9CFFB48893}" type="datetimeFigureOut">
              <a:rPr lang="en-US" smtClean="0"/>
              <a:t>6/9/2022</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B1F403-F899-4365-89A2-095D76DDC1B5}" type="slidenum">
              <a:rPr lang="en-US" smtClean="0"/>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83091986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5A2637-88E7-4E50-BB51-9C9CFFB48893}"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1F403-F899-4365-89A2-095D76DDC1B5}" type="slidenum">
              <a:rPr lang="en-US" smtClean="0"/>
              <a:t>‹#›</a:t>
            </a:fld>
            <a:endParaRPr lang="en-US" dirty="0"/>
          </a:p>
        </p:txBody>
      </p:sp>
    </p:spTree>
    <p:extLst>
      <p:ext uri="{BB962C8B-B14F-4D97-AF65-F5344CB8AC3E}">
        <p14:creationId xmlns:p14="http://schemas.microsoft.com/office/powerpoint/2010/main" val="9742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35A2637-88E7-4E50-BB51-9C9CFFB48893}" type="datetimeFigureOut">
              <a:rPr lang="en-US" smtClean="0"/>
              <a:t>6/9/2022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B1F403-F899-4365-89A2-095D76DDC1B5}" type="slidenum">
              <a:rPr lang="en-US" smtClean="0"/>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24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5A2637-88E7-4E50-BB51-9C9CFFB48893}"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1F403-F899-4365-89A2-095D76DDC1B5}" type="slidenum">
              <a:rPr lang="en-US" smtClean="0"/>
              <a:t>‹#›</a:t>
            </a:fld>
            <a:endParaRPr lang="en-US" dirty="0"/>
          </a:p>
        </p:txBody>
      </p:sp>
    </p:spTree>
    <p:extLst>
      <p:ext uri="{BB962C8B-B14F-4D97-AF65-F5344CB8AC3E}">
        <p14:creationId xmlns:p14="http://schemas.microsoft.com/office/powerpoint/2010/main" val="268792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35A2637-88E7-4E50-BB51-9C9CFFB48893}" type="datetimeFigureOut">
              <a:rPr lang="en-US" smtClean="0"/>
              <a:t>6/9/2022</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B1F403-F899-4365-89A2-095D76DDC1B5}"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236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5A2637-88E7-4E50-BB51-9C9CFFB48893}" type="datetimeFigureOut">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1F403-F899-4365-89A2-095D76DDC1B5}" type="slidenum">
              <a:rPr lang="en-US" smtClean="0"/>
              <a:t>‹#›</a:t>
            </a:fld>
            <a:endParaRPr lang="en-US" dirty="0"/>
          </a:p>
        </p:txBody>
      </p:sp>
    </p:spTree>
    <p:extLst>
      <p:ext uri="{BB962C8B-B14F-4D97-AF65-F5344CB8AC3E}">
        <p14:creationId xmlns:p14="http://schemas.microsoft.com/office/powerpoint/2010/main" val="175611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5A2637-88E7-4E50-BB51-9C9CFFB48893}" type="datetimeFigureOut">
              <a:rPr lang="en-US" smtClean="0"/>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B1F403-F899-4365-89A2-095D76DDC1B5}" type="slidenum">
              <a:rPr lang="en-US" smtClean="0"/>
              <a:t>‹#›</a:t>
            </a:fld>
            <a:endParaRPr lang="en-US" dirty="0"/>
          </a:p>
        </p:txBody>
      </p:sp>
    </p:spTree>
    <p:extLst>
      <p:ext uri="{BB962C8B-B14F-4D97-AF65-F5344CB8AC3E}">
        <p14:creationId xmlns:p14="http://schemas.microsoft.com/office/powerpoint/2010/main" val="358352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5A2637-88E7-4E50-BB51-9C9CFFB48893}" type="datetimeFigureOut">
              <a:rPr lang="en-US" smtClean="0"/>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B1F403-F899-4365-89A2-095D76DDC1B5}" type="slidenum">
              <a:rPr lang="en-US" smtClean="0"/>
              <a:t>‹#›</a:t>
            </a:fld>
            <a:endParaRPr lang="en-US" dirty="0"/>
          </a:p>
        </p:txBody>
      </p:sp>
    </p:spTree>
    <p:extLst>
      <p:ext uri="{BB962C8B-B14F-4D97-AF65-F5344CB8AC3E}">
        <p14:creationId xmlns:p14="http://schemas.microsoft.com/office/powerpoint/2010/main" val="337377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35A2637-88E7-4E50-BB51-9C9CFFB48893}" type="datetimeFigureOut">
              <a:rPr lang="en-US" smtClean="0"/>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B1F403-F899-4365-89A2-095D76DDC1B5}" type="slidenum">
              <a:rPr lang="en-US" smtClean="0"/>
              <a:t>‹#›</a:t>
            </a:fld>
            <a:endParaRPr lang="en-US" dirty="0"/>
          </a:p>
        </p:txBody>
      </p:sp>
    </p:spTree>
    <p:extLst>
      <p:ext uri="{BB962C8B-B14F-4D97-AF65-F5344CB8AC3E}">
        <p14:creationId xmlns:p14="http://schemas.microsoft.com/office/powerpoint/2010/main" val="307887013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35A2637-88E7-4E50-BB51-9C9CFFB48893}" type="datetimeFigureOut">
              <a:rPr lang="en-US" smtClean="0"/>
              <a:t>6/9/2022</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B1F403-F899-4365-89A2-095D76DDC1B5}" type="slidenum">
              <a:rPr lang="en-US" smtClean="0"/>
              <a:t>‹#›</a:t>
            </a:fld>
            <a:endParaRPr lang="en-US" dirty="0"/>
          </a:p>
        </p:txBody>
      </p:sp>
    </p:spTree>
    <p:extLst>
      <p:ext uri="{BB962C8B-B14F-4D97-AF65-F5344CB8AC3E}">
        <p14:creationId xmlns:p14="http://schemas.microsoft.com/office/powerpoint/2010/main" val="33191355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35A2637-88E7-4E50-BB51-9C9CFFB48893}" type="datetimeFigureOut">
              <a:rPr lang="en-US" smtClean="0"/>
              <a:t>6/9/2022</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B1F403-F899-4365-89A2-095D76DDC1B5}" type="slidenum">
              <a:rPr lang="en-US" smtClean="0"/>
              <a:t>‹#›</a:t>
            </a:fld>
            <a:endParaRPr lang="en-US" dirty="0"/>
          </a:p>
        </p:txBody>
      </p:sp>
    </p:spTree>
    <p:extLst>
      <p:ext uri="{BB962C8B-B14F-4D97-AF65-F5344CB8AC3E}">
        <p14:creationId xmlns:p14="http://schemas.microsoft.com/office/powerpoint/2010/main" val="101228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35A2637-88E7-4E50-BB51-9C9CFFB48893}" type="datetimeFigureOut">
              <a:rPr lang="en-US" smtClean="0"/>
              <a:t>6/9/2022</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B1F403-F899-4365-89A2-095D76DDC1B5}" type="slidenum">
              <a:rPr lang="en-US" smtClean="0"/>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0060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pacesconnection.com/" TargetMode="External"/><Relationship Id="rId2" Type="http://schemas.openxmlformats.org/officeDocument/2006/relationships/hyperlink" Target="file:///C:\Users\ajeffers\Downloads\jamapediatrics_bethell_2019_oi_190057.pdf" TargetMode="External"/><Relationship Id="rId1" Type="http://schemas.openxmlformats.org/officeDocument/2006/relationships/slideLayout" Target="../slideLayouts/slideLayout7.xml"/><Relationship Id="rId5" Type="http://schemas.openxmlformats.org/officeDocument/2006/relationships/hyperlink" Target="https://www.cdc.gov/injury/features/prevent-child-abuse/index.html" TargetMode="External"/><Relationship Id="rId4" Type="http://schemas.openxmlformats.org/officeDocument/2006/relationships/hyperlink" Target="https://pinetreeinstitute.org/positive-childhood-experiences/#:~:text=Positive%20Childhood%20Experiences%20%28PCEs%29%20In%20September%202019%2C%20lead,have%20normal%20development%20and%20good%20adult%20emotional%20health."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ositiveexperience.org/" TargetMode="External"/><Relationship Id="rId2" Type="http://schemas.openxmlformats.org/officeDocument/2006/relationships/hyperlink" Target="https://www.youtube.com/watch?v=vSZ6lurbJdc" TargetMode="External"/><Relationship Id="rId1" Type="http://schemas.openxmlformats.org/officeDocument/2006/relationships/slideLayout" Target="../slideLayouts/slideLayout7.xml"/><Relationship Id="rId5" Type="http://schemas.openxmlformats.org/officeDocument/2006/relationships/hyperlink" Target="https://www.childandadolescent.org/positive-childhood-experiences/" TargetMode="External"/><Relationship Id="rId4" Type="http://schemas.openxmlformats.org/officeDocument/2006/relationships/hyperlink" Target="https://www.narcad.org/uploads/5/7/9/5/57955981/pedaces_unad_cdc_7.15.21.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url=http://www.youtube.com/user/CDCStreamingHealth&amp;rct=j&amp;frm=1&amp;q=&amp;esrc=s&amp;sa=U&amp;ei=_fVgVO7vMIuXyQTmtIG4Bw&amp;ved=0CBYQ9QEwAA&amp;sig2=VWjAUdoJhDIxFY2-vFOM-g&amp;usg=AFQjCNEeA-4FUUzs5FVu84B7tFKMqnagrw"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ajpmonline.org/article/S0749-3797(98)00017-8/abstract"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violencePrevention/index.html" TargetMode="External"/><Relationship Id="rId2" Type="http://schemas.openxmlformats.org/officeDocument/2006/relationships/hyperlink" Target="https://www.cdc.gov/injury/"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dirty="0" smtClean="0">
                <a:latin typeface="Maiandra GD" panose="020E0502030308020204" pitchFamily="34" charset="0"/>
              </a:rPr>
              <a:t>Positive Childhood Experiences (PCEs)</a:t>
            </a:r>
            <a:endParaRPr lang="en-US" sz="4800" b="1" dirty="0">
              <a:latin typeface="Maiandra GD" panose="020E0502030308020204" pitchFamily="34" charset="0"/>
            </a:endParaRPr>
          </a:p>
        </p:txBody>
      </p:sp>
      <p:sp>
        <p:nvSpPr>
          <p:cNvPr id="3" name="Subtitle 2"/>
          <p:cNvSpPr>
            <a:spLocks noGrp="1"/>
          </p:cNvSpPr>
          <p:nvPr>
            <p:ph type="subTitle" idx="1"/>
          </p:nvPr>
        </p:nvSpPr>
        <p:spPr>
          <a:xfrm>
            <a:off x="7626096" y="4745736"/>
            <a:ext cx="4565904" cy="1350264"/>
          </a:xfrm>
        </p:spPr>
        <p:txBody>
          <a:bodyPr>
            <a:noAutofit/>
          </a:bodyPr>
          <a:lstStyle/>
          <a:p>
            <a:pPr algn="ctr"/>
            <a:r>
              <a:rPr lang="en-US" sz="2400" i="1" dirty="0" smtClean="0"/>
              <a:t>Amy M. Jeffers, MA, CPS</a:t>
            </a:r>
          </a:p>
          <a:p>
            <a:pPr algn="ctr">
              <a:lnSpc>
                <a:spcPct val="100000"/>
              </a:lnSpc>
              <a:spcBef>
                <a:spcPts val="0"/>
              </a:spcBef>
            </a:pPr>
            <a:r>
              <a:rPr lang="en-US" sz="2400" dirty="0" smtClean="0"/>
              <a:t>Pathways </a:t>
            </a:r>
          </a:p>
          <a:p>
            <a:pPr algn="ctr">
              <a:lnSpc>
                <a:spcPct val="100000"/>
              </a:lnSpc>
              <a:spcBef>
                <a:spcPts val="0"/>
              </a:spcBef>
            </a:pPr>
            <a:r>
              <a:rPr lang="en-US" sz="2400" dirty="0" smtClean="0"/>
              <a:t>Regional Prevention Center</a:t>
            </a:r>
            <a:endParaRPr lang="en-US" sz="2400" dirty="0"/>
          </a:p>
        </p:txBody>
      </p:sp>
    </p:spTree>
    <p:extLst>
      <p:ext uri="{BB962C8B-B14F-4D97-AF65-F5344CB8AC3E}">
        <p14:creationId xmlns:p14="http://schemas.microsoft.com/office/powerpoint/2010/main" val="2246385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514" y="661886"/>
            <a:ext cx="9262822" cy="5484914"/>
          </a:xfrm>
        </p:spPr>
        <p:txBody>
          <a:bodyPr>
            <a:normAutofit/>
          </a:bodyPr>
          <a:lstStyle/>
          <a:p>
            <a:pPr marL="0" indent="0" algn="ctr">
              <a:buNone/>
            </a:pPr>
            <a:r>
              <a:rPr lang="en-US" sz="6000" b="1" dirty="0" smtClean="0">
                <a:solidFill>
                  <a:schemeClr val="accent2">
                    <a:lumMod val="50000"/>
                  </a:schemeClr>
                </a:solidFill>
                <a:latin typeface="Monotype Corsiva" panose="03010101010201010101" pitchFamily="66" charset="0"/>
              </a:rPr>
              <a:t>“</a:t>
            </a:r>
            <a:r>
              <a:rPr lang="en-US" sz="6000" b="1" dirty="0" smtClean="0">
                <a:solidFill>
                  <a:schemeClr val="accent2">
                    <a:lumMod val="50000"/>
                  </a:schemeClr>
                </a:solidFill>
                <a:latin typeface="Mongolian Baiti" panose="03000500000000000000" pitchFamily="66" charset="0"/>
                <a:cs typeface="Mongolian Baiti" panose="03000500000000000000" pitchFamily="66" charset="0"/>
              </a:rPr>
              <a:t>This study offers the hopeful possibility that children and adults can thrive, despite an accumulation of negative childhood experiences.”</a:t>
            </a:r>
            <a:endParaRPr lang="en-US" sz="6000" b="1" dirty="0">
              <a:solidFill>
                <a:schemeClr val="accent2">
                  <a:lumMod val="50000"/>
                </a:schemeClr>
              </a:solidFill>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2777452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 y="411480"/>
            <a:ext cx="11740896" cy="1938992"/>
          </a:xfrm>
          <a:prstGeom prst="rect">
            <a:avLst/>
          </a:prstGeom>
        </p:spPr>
        <p:txBody>
          <a:bodyPr wrap="square">
            <a:spAutoFit/>
          </a:bodyPr>
          <a:lstStyle/>
          <a:p>
            <a:pPr algn="ctr"/>
            <a:r>
              <a:rPr lang="en-US" sz="60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7 Positive Childhood Experiences </a:t>
            </a:r>
          </a:p>
          <a:p>
            <a:pPr algn="ctr"/>
            <a:r>
              <a:rPr lang="en-US" sz="60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that occur before the age of 18</a:t>
            </a:r>
          </a:p>
        </p:txBody>
      </p:sp>
      <p:sp>
        <p:nvSpPr>
          <p:cNvPr id="3" name="TextBox 2"/>
          <p:cNvSpPr txBox="1"/>
          <p:nvPr/>
        </p:nvSpPr>
        <p:spPr>
          <a:xfrm>
            <a:off x="0" y="2668280"/>
            <a:ext cx="6848856" cy="3416320"/>
          </a:xfrm>
          <a:prstGeom prst="rect">
            <a:avLst/>
          </a:prstGeom>
          <a:noFill/>
        </p:spPr>
        <p:txBody>
          <a:bodyPr wrap="square" rtlCol="0">
            <a:spAutoFit/>
          </a:bodyPr>
          <a:lstStyle/>
          <a:p>
            <a:pPr marL="1200150" lvl="1" indent="-742950">
              <a:buFont typeface="+mj-lt"/>
              <a:buAutoNum type="arabicPeriod"/>
            </a:pPr>
            <a:r>
              <a:rPr lang="en-US" sz="3600" b="1" dirty="0" smtClean="0"/>
              <a:t>Felt able to talk to the family about feelings</a:t>
            </a:r>
          </a:p>
          <a:p>
            <a:pPr marL="1200150" lvl="1" indent="-742950">
              <a:buFont typeface="+mj-lt"/>
              <a:buAutoNum type="arabicPeriod"/>
            </a:pPr>
            <a:r>
              <a:rPr lang="en-US" sz="3600" b="1" dirty="0" smtClean="0"/>
              <a:t>Felt the family stood by them during difficult times</a:t>
            </a:r>
          </a:p>
          <a:p>
            <a:pPr marL="1200150" lvl="1" indent="-742950">
              <a:buFont typeface="+mj-lt"/>
              <a:buAutoNum type="arabicPeriod"/>
            </a:pPr>
            <a:r>
              <a:rPr lang="en-US" sz="3600" b="1" dirty="0" smtClean="0"/>
              <a:t>Felt safe and protected by an adult in the home</a:t>
            </a:r>
            <a:endParaRPr lang="en-US" sz="3600" b="1" dirty="0"/>
          </a:p>
        </p:txBody>
      </p:sp>
      <p:sp>
        <p:nvSpPr>
          <p:cNvPr id="6" name="TextBox 5"/>
          <p:cNvSpPr txBox="1"/>
          <p:nvPr/>
        </p:nvSpPr>
        <p:spPr>
          <a:xfrm>
            <a:off x="7812305" y="3031034"/>
            <a:ext cx="3895344" cy="769441"/>
          </a:xfrm>
          <a:prstGeom prst="rect">
            <a:avLst/>
          </a:prstGeom>
          <a:noFill/>
        </p:spPr>
        <p:txBody>
          <a:bodyPr wrap="square" rtlCol="0">
            <a:spAutoFit/>
          </a:bodyPr>
          <a:lstStyle/>
          <a:p>
            <a:r>
              <a:rPr lang="en-US" sz="4400" dirty="0" smtClean="0">
                <a:solidFill>
                  <a:schemeClr val="accent4">
                    <a:lumMod val="75000"/>
                  </a:schemeClr>
                </a:solidFill>
                <a:latin typeface="Script MT Bold" panose="03040602040607080904" pitchFamily="66" charset="0"/>
              </a:rPr>
              <a:t>Home &amp; Family </a:t>
            </a:r>
            <a:endParaRPr lang="en-US" sz="4400" dirty="0">
              <a:solidFill>
                <a:schemeClr val="accent4">
                  <a:lumMod val="75000"/>
                </a:schemeClr>
              </a:solidFill>
              <a:latin typeface="Script MT Bold" panose="030406020406070809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761" y="3800475"/>
            <a:ext cx="4829175" cy="3057525"/>
          </a:xfrm>
          <a:prstGeom prst="rect">
            <a:avLst/>
          </a:prstGeom>
        </p:spPr>
      </p:pic>
    </p:spTree>
    <p:extLst>
      <p:ext uri="{BB962C8B-B14F-4D97-AF65-F5344CB8AC3E}">
        <p14:creationId xmlns:p14="http://schemas.microsoft.com/office/powerpoint/2010/main" val="1137505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624" y="3727323"/>
            <a:ext cx="11393424" cy="2862322"/>
          </a:xfrm>
          <a:prstGeom prst="rect">
            <a:avLst/>
          </a:prstGeom>
          <a:noFill/>
        </p:spPr>
        <p:txBody>
          <a:bodyPr wrap="square" rtlCol="0">
            <a:spAutoFit/>
          </a:bodyPr>
          <a:lstStyle/>
          <a:p>
            <a:pPr marL="1200150" lvl="1" indent="-742950">
              <a:buFont typeface="+mj-lt"/>
              <a:buAutoNum type="arabicPeriod" startAt="4"/>
            </a:pPr>
            <a:r>
              <a:rPr lang="en-US" sz="3600" b="1" dirty="0" smtClean="0"/>
              <a:t>Enjoyed participating in community traditions</a:t>
            </a:r>
          </a:p>
          <a:p>
            <a:pPr marL="1200150" lvl="1" indent="-742950">
              <a:buFont typeface="+mj-lt"/>
              <a:buAutoNum type="arabicPeriod" startAt="4"/>
            </a:pPr>
            <a:r>
              <a:rPr lang="en-US" sz="3600" b="1" dirty="0" smtClean="0"/>
              <a:t>Felt a sense of belonging in high school</a:t>
            </a:r>
          </a:p>
          <a:p>
            <a:pPr marL="1200150" lvl="1" indent="-742950">
              <a:buFont typeface="+mj-lt"/>
              <a:buAutoNum type="arabicPeriod" startAt="4"/>
            </a:pPr>
            <a:r>
              <a:rPr lang="en-US" sz="3600" b="1" dirty="0" smtClean="0"/>
              <a:t>Felt supported by friends</a:t>
            </a:r>
          </a:p>
          <a:p>
            <a:pPr marL="1200150" lvl="1" indent="-742950">
              <a:buFont typeface="+mj-lt"/>
              <a:buAutoNum type="arabicPeriod" startAt="4"/>
            </a:pPr>
            <a:r>
              <a:rPr lang="en-US" sz="3600" b="1" dirty="0" smtClean="0"/>
              <a:t>Had a least 2 nonparent adults who took a genuine interest in them.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95" y="326568"/>
            <a:ext cx="5148073" cy="2754959"/>
          </a:xfrm>
          <a:prstGeom prst="rect">
            <a:avLst/>
          </a:prstGeom>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336" y="328802"/>
            <a:ext cx="57150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942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464" y="320041"/>
            <a:ext cx="11521440" cy="1323439"/>
          </a:xfrm>
          <a:prstGeom prst="rect">
            <a:avLst/>
          </a:prstGeom>
        </p:spPr>
        <p:txBody>
          <a:bodyPr wrap="square">
            <a:spAutoFit/>
          </a:bodyPr>
          <a:lstStyle/>
          <a:p>
            <a:pPr algn="ctr"/>
            <a:r>
              <a:rPr lang="en-US" sz="80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Before COVID-19</a:t>
            </a:r>
            <a:endParaRPr lang="en-US" sz="8000" b="1" dirty="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endParaRPr>
          </a:p>
        </p:txBody>
      </p:sp>
      <p:sp>
        <p:nvSpPr>
          <p:cNvPr id="3" name="TextBox 2"/>
          <p:cNvSpPr txBox="1"/>
          <p:nvPr/>
        </p:nvSpPr>
        <p:spPr>
          <a:xfrm>
            <a:off x="219456" y="1881896"/>
            <a:ext cx="11365992" cy="3970318"/>
          </a:xfrm>
          <a:prstGeom prst="rect">
            <a:avLst/>
          </a:prstGeom>
          <a:noFill/>
        </p:spPr>
        <p:txBody>
          <a:bodyPr wrap="square" rtlCol="0">
            <a:spAutoFit/>
          </a:bodyPr>
          <a:lstStyle/>
          <a:p>
            <a:pPr marL="1200150" lvl="1" indent="-742950">
              <a:buFont typeface="Arial" panose="020B0604020202020204" pitchFamily="34" charset="0"/>
              <a:buChar char="•"/>
            </a:pPr>
            <a:r>
              <a:rPr lang="en-US" sz="3600" b="1" dirty="0" smtClean="0">
                <a:solidFill>
                  <a:schemeClr val="tx1">
                    <a:lumMod val="65000"/>
                    <a:lumOff val="35000"/>
                  </a:schemeClr>
                </a:solidFill>
              </a:rPr>
              <a:t>Some kids had ample opportunities to have many of these experiences at home, school, and in the community </a:t>
            </a:r>
          </a:p>
          <a:p>
            <a:pPr marL="1657350" lvl="2" indent="-742950">
              <a:buFont typeface="Arial" panose="020B0604020202020204" pitchFamily="34" charset="0"/>
              <a:buChar char="•"/>
            </a:pPr>
            <a:r>
              <a:rPr lang="en-US" sz="3600" b="1" dirty="0" smtClean="0">
                <a:solidFill>
                  <a:schemeClr val="tx1">
                    <a:lumMod val="65000"/>
                    <a:lumOff val="35000"/>
                  </a:schemeClr>
                </a:solidFill>
              </a:rPr>
              <a:t>Sports, Prom, Graduation, clubs, et.</a:t>
            </a:r>
          </a:p>
          <a:p>
            <a:pPr marL="1657350" lvl="2" indent="-742950">
              <a:buFont typeface="Arial" panose="020B0604020202020204" pitchFamily="34" charset="0"/>
              <a:buChar char="•"/>
            </a:pPr>
            <a:r>
              <a:rPr lang="en-US" sz="3600" b="1" dirty="0" smtClean="0">
                <a:solidFill>
                  <a:schemeClr val="tx1">
                    <a:lumMod val="65000"/>
                    <a:lumOff val="35000"/>
                  </a:schemeClr>
                </a:solidFill>
              </a:rPr>
              <a:t>Community festivals, parades, fairs, etc. </a:t>
            </a:r>
            <a:br>
              <a:rPr lang="en-US" sz="3600" b="1" dirty="0" smtClean="0">
                <a:solidFill>
                  <a:schemeClr val="tx1">
                    <a:lumMod val="65000"/>
                    <a:lumOff val="35000"/>
                  </a:schemeClr>
                </a:solidFill>
              </a:rPr>
            </a:br>
            <a:endParaRPr lang="en-US" sz="3600" b="1" dirty="0" smtClean="0">
              <a:solidFill>
                <a:schemeClr val="tx1">
                  <a:lumMod val="65000"/>
                  <a:lumOff val="35000"/>
                </a:schemeClr>
              </a:solidFill>
            </a:endParaRPr>
          </a:p>
          <a:p>
            <a:pPr marL="1200150" lvl="1" indent="-742950">
              <a:buFont typeface="Arial" panose="020B0604020202020204" pitchFamily="34" charset="0"/>
              <a:buChar char="•"/>
            </a:pPr>
            <a:r>
              <a:rPr lang="en-US" sz="3600" b="1" dirty="0" smtClean="0">
                <a:solidFill>
                  <a:schemeClr val="tx1">
                    <a:lumMod val="65000"/>
                    <a:lumOff val="35000"/>
                  </a:schemeClr>
                </a:solidFill>
              </a:rPr>
              <a:t>And, some kids didn’t have these things</a:t>
            </a:r>
          </a:p>
        </p:txBody>
      </p:sp>
    </p:spTree>
    <p:extLst>
      <p:ext uri="{BB962C8B-B14F-4D97-AF65-F5344CB8AC3E}">
        <p14:creationId xmlns:p14="http://schemas.microsoft.com/office/powerpoint/2010/main" val="2176968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456" y="0"/>
            <a:ext cx="11622024" cy="2308324"/>
          </a:xfrm>
          <a:prstGeom prst="rect">
            <a:avLst/>
          </a:prstGeom>
        </p:spPr>
        <p:txBody>
          <a:bodyPr wrap="square">
            <a:spAutoFit/>
          </a:bodyPr>
          <a:lstStyle/>
          <a:p>
            <a:pPr algn="ctr"/>
            <a:r>
              <a:rPr lang="en-US" sz="72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NOW (MORE THAN EVER) </a:t>
            </a:r>
          </a:p>
          <a:p>
            <a:pPr algn="ctr"/>
            <a:r>
              <a:rPr lang="en-US" sz="72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WE KNOW</a:t>
            </a:r>
            <a:endParaRPr lang="en-US" sz="7200" b="1" dirty="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endParaRPr>
          </a:p>
        </p:txBody>
      </p:sp>
      <p:sp>
        <p:nvSpPr>
          <p:cNvPr id="3" name="TextBox 2"/>
          <p:cNvSpPr txBox="1"/>
          <p:nvPr/>
        </p:nvSpPr>
        <p:spPr>
          <a:xfrm>
            <a:off x="2404872" y="2421392"/>
            <a:ext cx="9436608" cy="3970318"/>
          </a:xfrm>
          <a:prstGeom prst="rect">
            <a:avLst/>
          </a:prstGeom>
          <a:noFill/>
        </p:spPr>
        <p:txBody>
          <a:bodyPr wrap="square" rtlCol="0">
            <a:spAutoFit/>
          </a:bodyPr>
          <a:lstStyle/>
          <a:p>
            <a:pPr marL="1200150" lvl="1" indent="-742950">
              <a:buFont typeface="Arial" panose="020B0604020202020204" pitchFamily="34" charset="0"/>
              <a:buChar char="•"/>
            </a:pPr>
            <a:r>
              <a:rPr lang="en-US" sz="3600" b="1" dirty="0" smtClean="0">
                <a:solidFill>
                  <a:schemeClr val="tx1">
                    <a:lumMod val="65000"/>
                    <a:lumOff val="35000"/>
                  </a:schemeClr>
                </a:solidFill>
              </a:rPr>
              <a:t>Every moment matters</a:t>
            </a:r>
          </a:p>
          <a:p>
            <a:pPr lvl="1"/>
            <a:endParaRPr lang="en-US" sz="3600" b="1" dirty="0" smtClean="0">
              <a:solidFill>
                <a:schemeClr val="tx1">
                  <a:lumMod val="65000"/>
                  <a:lumOff val="35000"/>
                </a:schemeClr>
              </a:solidFill>
            </a:endParaRPr>
          </a:p>
          <a:p>
            <a:pPr marL="1200150" lvl="1" indent="-742950">
              <a:buFont typeface="Arial" panose="020B0604020202020204" pitchFamily="34" charset="0"/>
              <a:buChar char="•"/>
            </a:pPr>
            <a:r>
              <a:rPr lang="en-US" sz="3600" b="1" dirty="0" smtClean="0">
                <a:solidFill>
                  <a:schemeClr val="tx1">
                    <a:lumMod val="65000"/>
                    <a:lumOff val="35000"/>
                  </a:schemeClr>
                </a:solidFill>
              </a:rPr>
              <a:t>Every interaction with a young person can change the trajectory caused by ACE’s</a:t>
            </a:r>
          </a:p>
          <a:p>
            <a:pPr marL="1200150" lvl="1" indent="-742950">
              <a:buFont typeface="Arial" panose="020B0604020202020204" pitchFamily="34" charset="0"/>
              <a:buChar char="•"/>
            </a:pPr>
            <a:endParaRPr lang="en-US" sz="3600" b="1" dirty="0" smtClean="0">
              <a:solidFill>
                <a:schemeClr val="tx1">
                  <a:lumMod val="65000"/>
                  <a:lumOff val="35000"/>
                </a:schemeClr>
              </a:solidFill>
            </a:endParaRPr>
          </a:p>
          <a:p>
            <a:pPr marL="1200150" lvl="1" indent="-742950">
              <a:buFont typeface="Arial" panose="020B0604020202020204" pitchFamily="34" charset="0"/>
              <a:buChar char="•"/>
            </a:pPr>
            <a:r>
              <a:rPr lang="en-US" sz="3600" b="1" dirty="0" smtClean="0">
                <a:solidFill>
                  <a:schemeClr val="tx1">
                    <a:lumMod val="65000"/>
                    <a:lumOff val="35000"/>
                  </a:schemeClr>
                </a:solidFill>
              </a:rPr>
              <a:t>We must be deliberate about providing Positive Childhood Experiences (PCEs)</a:t>
            </a:r>
            <a:endParaRPr lang="en-US" sz="3600" b="1" dirty="0">
              <a:solidFill>
                <a:schemeClr val="tx1">
                  <a:lumMod val="65000"/>
                  <a:lumOff val="35000"/>
                </a:schemeClr>
              </a:solidFill>
            </a:endParaRPr>
          </a:p>
        </p:txBody>
      </p:sp>
    </p:spTree>
    <p:extLst>
      <p:ext uri="{BB962C8B-B14F-4D97-AF65-F5344CB8AC3E}">
        <p14:creationId xmlns:p14="http://schemas.microsoft.com/office/powerpoint/2010/main" val="1630482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608" y="186925"/>
            <a:ext cx="11777472" cy="923330"/>
          </a:xfrm>
          <a:prstGeom prst="rect">
            <a:avLst/>
          </a:prstGeom>
        </p:spPr>
        <p:txBody>
          <a:bodyPr wrap="square">
            <a:spAutoFit/>
          </a:bodyPr>
          <a:lstStyle/>
          <a:p>
            <a:r>
              <a:rPr lang="en-US" sz="5400" b="1" dirty="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Positive Childhood </a:t>
            </a:r>
            <a:r>
              <a:rPr lang="en-US" sz="54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Experiences (PCEs) </a:t>
            </a:r>
            <a:endParaRPr lang="en-US" sz="5400" dirty="0"/>
          </a:p>
        </p:txBody>
      </p:sp>
      <p:sp>
        <p:nvSpPr>
          <p:cNvPr id="6" name="TextBox 5"/>
          <p:cNvSpPr txBox="1"/>
          <p:nvPr/>
        </p:nvSpPr>
        <p:spPr>
          <a:xfrm>
            <a:off x="292608" y="1324797"/>
            <a:ext cx="11475720" cy="6740307"/>
          </a:xfrm>
          <a:prstGeom prst="rect">
            <a:avLst/>
          </a:prstGeom>
          <a:noFill/>
        </p:spPr>
        <p:txBody>
          <a:bodyPr wrap="square" rtlCol="0">
            <a:spAutoFit/>
          </a:bodyPr>
          <a:lstStyle/>
          <a:p>
            <a:pPr marL="1200150" lvl="1" indent="-742950">
              <a:buFont typeface="Arial" panose="020B0604020202020204" pitchFamily="34" charset="0"/>
              <a:buChar char="•"/>
            </a:pPr>
            <a:r>
              <a:rPr lang="en-US" sz="3600" b="1" dirty="0" smtClean="0">
                <a:solidFill>
                  <a:schemeClr val="tx1">
                    <a:lumMod val="65000"/>
                    <a:lumOff val="35000"/>
                  </a:schemeClr>
                </a:solidFill>
              </a:rPr>
              <a:t>Reframes the dialog</a:t>
            </a:r>
          </a:p>
          <a:p>
            <a:pPr marL="1200150" lvl="1" indent="-742950">
              <a:buFont typeface="Arial" panose="020B0604020202020204" pitchFamily="34" charset="0"/>
              <a:buChar char="•"/>
            </a:pPr>
            <a:r>
              <a:rPr lang="en-US" sz="3600" b="1" dirty="0" smtClean="0">
                <a:solidFill>
                  <a:schemeClr val="tx1">
                    <a:lumMod val="65000"/>
                    <a:lumOff val="35000"/>
                  </a:schemeClr>
                </a:solidFill>
              </a:rPr>
              <a:t>Prioritizes positivity</a:t>
            </a:r>
          </a:p>
          <a:p>
            <a:pPr marL="1200150" lvl="1" indent="-742950">
              <a:buFont typeface="Arial" panose="020B0604020202020204" pitchFamily="34" charset="0"/>
              <a:buChar char="•"/>
            </a:pPr>
            <a:r>
              <a:rPr lang="en-US" sz="3600" b="1" dirty="0" smtClean="0">
                <a:solidFill>
                  <a:schemeClr val="tx1">
                    <a:lumMod val="65000"/>
                    <a:lumOff val="35000"/>
                  </a:schemeClr>
                </a:solidFill>
              </a:rPr>
              <a:t>Solution, healing and engagement oriented</a:t>
            </a:r>
          </a:p>
          <a:p>
            <a:pPr marL="1200150" lvl="1" indent="-742950">
              <a:buFont typeface="Arial" panose="020B0604020202020204" pitchFamily="34" charset="0"/>
              <a:buChar char="•"/>
            </a:pPr>
            <a:r>
              <a:rPr lang="en-US" sz="3600" b="1" dirty="0" smtClean="0">
                <a:solidFill>
                  <a:schemeClr val="tx1">
                    <a:lumMod val="65000"/>
                    <a:lumOff val="35000"/>
                  </a:schemeClr>
                </a:solidFill>
              </a:rPr>
              <a:t>Good mental health is not just the absence of adversity </a:t>
            </a:r>
          </a:p>
          <a:p>
            <a:pPr marL="1200150" lvl="1" indent="-742950">
              <a:buFont typeface="Arial" panose="020B0604020202020204" pitchFamily="34" charset="0"/>
              <a:buChar char="•"/>
            </a:pPr>
            <a:r>
              <a:rPr lang="en-US" sz="3600" b="1" dirty="0" smtClean="0">
                <a:solidFill>
                  <a:schemeClr val="tx1">
                    <a:lumMod val="65000"/>
                    <a:lumOff val="35000"/>
                  </a:schemeClr>
                </a:solidFill>
              </a:rPr>
              <a:t>We are wired to flourish, heal, and grow</a:t>
            </a:r>
          </a:p>
          <a:p>
            <a:pPr marL="1200150" lvl="1" indent="-742950">
              <a:buFont typeface="Arial" panose="020B0604020202020204" pitchFamily="34" charset="0"/>
              <a:buChar char="•"/>
            </a:pPr>
            <a:r>
              <a:rPr lang="en-US" sz="3600" b="1" dirty="0" smtClean="0">
                <a:solidFill>
                  <a:schemeClr val="tx1">
                    <a:lumMod val="65000"/>
                    <a:lumOff val="35000"/>
                  </a:schemeClr>
                </a:solidFill>
              </a:rPr>
              <a:t>Transformational resilience </a:t>
            </a:r>
          </a:p>
          <a:p>
            <a:pPr marL="1200150" lvl="1" indent="-742950">
              <a:buFont typeface="Arial" panose="020B0604020202020204" pitchFamily="34" charset="0"/>
              <a:buChar char="•"/>
            </a:pPr>
            <a:r>
              <a:rPr lang="en-US" sz="3600" b="1" dirty="0" smtClean="0">
                <a:solidFill>
                  <a:schemeClr val="tx1">
                    <a:lumMod val="65000"/>
                    <a:lumOff val="35000"/>
                  </a:schemeClr>
                </a:solidFill>
              </a:rPr>
              <a:t>Optimize whole health and quality of life</a:t>
            </a:r>
          </a:p>
          <a:p>
            <a:pPr marL="1200150" lvl="1" indent="-742950">
              <a:buFont typeface="Arial" panose="020B0604020202020204" pitchFamily="34" charset="0"/>
              <a:buChar char="•"/>
            </a:pPr>
            <a:r>
              <a:rPr lang="en-US" sz="3600" b="1" dirty="0" smtClean="0">
                <a:solidFill>
                  <a:schemeClr val="tx1">
                    <a:lumMod val="65000"/>
                    <a:lumOff val="35000"/>
                  </a:schemeClr>
                </a:solidFill>
              </a:rPr>
              <a:t>“Through Any Door” competencies </a:t>
            </a:r>
          </a:p>
          <a:p>
            <a:pPr marL="1200150" lvl="1" indent="-742950">
              <a:buFont typeface="Arial" panose="020B0604020202020204" pitchFamily="34" charset="0"/>
              <a:buChar char="•"/>
            </a:pPr>
            <a:endParaRPr lang="en-US" sz="3600" b="1" dirty="0" smtClean="0"/>
          </a:p>
          <a:p>
            <a:pPr marL="1200150" lvl="1" indent="-742950">
              <a:buFont typeface="Arial" panose="020B0604020202020204" pitchFamily="34" charset="0"/>
              <a:buChar char="•"/>
            </a:pPr>
            <a:endParaRPr lang="en-US" sz="3600" b="1" dirty="0"/>
          </a:p>
          <a:p>
            <a:pPr marL="1200150" lvl="1" indent="-742950">
              <a:buFont typeface="Arial" panose="020B0604020202020204" pitchFamily="34" charset="0"/>
              <a:buChar char="•"/>
            </a:pPr>
            <a:endParaRPr lang="en-US" sz="3600" b="1" dirty="0" smtClean="0"/>
          </a:p>
        </p:txBody>
      </p:sp>
    </p:spTree>
    <p:extLst>
      <p:ext uri="{BB962C8B-B14F-4D97-AF65-F5344CB8AC3E}">
        <p14:creationId xmlns:p14="http://schemas.microsoft.com/office/powerpoint/2010/main" val="63460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3504" y="566316"/>
            <a:ext cx="11126739" cy="2661516"/>
          </a:xfrm>
          <a:prstGeom prst="rect">
            <a:avLst/>
          </a:prstGeom>
        </p:spPr>
      </p:pic>
      <p:sp>
        <p:nvSpPr>
          <p:cNvPr id="5" name="TextBox 4"/>
          <p:cNvSpPr txBox="1"/>
          <p:nvPr/>
        </p:nvSpPr>
        <p:spPr>
          <a:xfrm>
            <a:off x="3518931" y="3575304"/>
            <a:ext cx="8394192" cy="2554545"/>
          </a:xfrm>
          <a:prstGeom prst="rect">
            <a:avLst/>
          </a:prstGeom>
          <a:noFill/>
        </p:spPr>
        <p:txBody>
          <a:bodyPr wrap="square" rtlCol="0">
            <a:spAutoFit/>
          </a:bodyPr>
          <a:lstStyle/>
          <a:p>
            <a:pPr algn="ctr"/>
            <a:r>
              <a:rPr lang="en-US" sz="8000" dirty="0" smtClean="0"/>
              <a:t>“Prioritizing </a:t>
            </a:r>
          </a:p>
          <a:p>
            <a:pPr algn="ctr"/>
            <a:r>
              <a:rPr lang="en-US" sz="8000" dirty="0" smtClean="0"/>
              <a:t>Possibilities” </a:t>
            </a:r>
            <a:endParaRPr lang="en-US" sz="8000" dirty="0"/>
          </a:p>
        </p:txBody>
      </p:sp>
    </p:spTree>
    <p:extLst>
      <p:ext uri="{BB962C8B-B14F-4D97-AF65-F5344CB8AC3E}">
        <p14:creationId xmlns:p14="http://schemas.microsoft.com/office/powerpoint/2010/main" val="3452862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4048" y="262258"/>
            <a:ext cx="11256634" cy="6431149"/>
          </a:xfrm>
          <a:prstGeom prst="rect">
            <a:avLst/>
          </a:prstGeom>
        </p:spPr>
      </p:pic>
    </p:spTree>
    <p:extLst>
      <p:ext uri="{BB962C8B-B14F-4D97-AF65-F5344CB8AC3E}">
        <p14:creationId xmlns:p14="http://schemas.microsoft.com/office/powerpoint/2010/main" val="3113497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1792" y="285062"/>
            <a:ext cx="11000232" cy="6271550"/>
          </a:xfrm>
          <a:prstGeom prst="rect">
            <a:avLst/>
          </a:prstGeom>
        </p:spPr>
      </p:pic>
    </p:spTree>
    <p:extLst>
      <p:ext uri="{BB962C8B-B14F-4D97-AF65-F5344CB8AC3E}">
        <p14:creationId xmlns:p14="http://schemas.microsoft.com/office/powerpoint/2010/main" val="3023641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9184" y="210312"/>
            <a:ext cx="11575137" cy="6471350"/>
          </a:xfrm>
          <a:prstGeom prst="rect">
            <a:avLst/>
          </a:prstGeom>
        </p:spPr>
      </p:pic>
    </p:spTree>
    <p:extLst>
      <p:ext uri="{BB962C8B-B14F-4D97-AF65-F5344CB8AC3E}">
        <p14:creationId xmlns:p14="http://schemas.microsoft.com/office/powerpoint/2010/main" val="3428121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056" y="1572768"/>
            <a:ext cx="6830568" cy="3794759"/>
          </a:xfrm>
        </p:spPr>
        <p:txBody>
          <a:bodyPr>
            <a:normAutofit fontScale="90000"/>
          </a:bodyPr>
          <a:lstStyle/>
          <a:p>
            <a:r>
              <a:rPr lang="en-US" sz="4000" dirty="0"/>
              <a:t>Adapted from the Supportive Strategies Series </a:t>
            </a:r>
            <a:r>
              <a:rPr lang="en-US" sz="4000" dirty="0" smtClean="0"/>
              <a:t/>
            </a:r>
            <a:br>
              <a:rPr lang="en-US" sz="4000" dirty="0" smtClean="0"/>
            </a:br>
            <a:r>
              <a:rPr lang="en-US" sz="4000" dirty="0" smtClean="0"/>
              <a:t>presented by </a:t>
            </a:r>
            <a:br>
              <a:rPr lang="en-US" sz="4000" dirty="0" smtClean="0"/>
            </a:br>
            <a:r>
              <a:rPr lang="en-US" sz="4000" dirty="0" smtClean="0"/>
              <a:t>Julie </a:t>
            </a:r>
            <a:r>
              <a:rPr lang="en-US" sz="4000" dirty="0"/>
              <a:t>McDaniel-Muldoon, Safety and Wellbeing Consultant at Open Schools </a:t>
            </a:r>
          </a:p>
        </p:txBody>
      </p:sp>
    </p:spTree>
    <p:extLst>
      <p:ext uri="{BB962C8B-B14F-4D97-AF65-F5344CB8AC3E}">
        <p14:creationId xmlns:p14="http://schemas.microsoft.com/office/powerpoint/2010/main" val="2682122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6928" y="323758"/>
            <a:ext cx="11202867" cy="6360506"/>
          </a:xfrm>
          <a:prstGeom prst="rect">
            <a:avLst/>
          </a:prstGeom>
        </p:spPr>
      </p:pic>
    </p:spTree>
    <p:extLst>
      <p:ext uri="{BB962C8B-B14F-4D97-AF65-F5344CB8AC3E}">
        <p14:creationId xmlns:p14="http://schemas.microsoft.com/office/powerpoint/2010/main" val="2518787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216" y="153609"/>
            <a:ext cx="11247120" cy="5940088"/>
          </a:xfrm>
          <a:prstGeom prst="rect">
            <a:avLst/>
          </a:prstGeom>
        </p:spPr>
        <p:txBody>
          <a:bodyPr wrap="square">
            <a:spAutoFit/>
          </a:bodyPr>
          <a:lstStyle/>
          <a:p>
            <a:pPr>
              <a:buFont typeface="Arial" panose="020B0604020202020204" pitchFamily="34" charset="0"/>
              <a:buChar char="•"/>
            </a:pPr>
            <a:r>
              <a:rPr lang="en-US" sz="2000" b="1" u="sng" dirty="0"/>
              <a:t>Don’t assume that a child is doing fine just because he or she is not showing obvious signs of distress. </a:t>
            </a:r>
            <a:r>
              <a:rPr lang="en-US" sz="2000" dirty="0">
                <a:solidFill>
                  <a:srgbClr val="555555"/>
                </a:solidFill>
              </a:rPr>
              <a:t>Check in. Ask the child to share their thoughts, feelings and concerns about what is going on. If the child gives a superficial response like “I’m fine” share some of your own thoughts, feelings and concerns to show that it is acceptable to talk openly about these things</a:t>
            </a:r>
            <a:r>
              <a:rPr lang="en-US" sz="2000" dirty="0" smtClean="0">
                <a:solidFill>
                  <a:srgbClr val="555555"/>
                </a:solidFill>
              </a:rPr>
              <a:t>.</a:t>
            </a:r>
          </a:p>
          <a:p>
            <a:pPr>
              <a:buFont typeface="Arial" panose="020B0604020202020204" pitchFamily="34" charset="0"/>
              <a:buChar char="•"/>
            </a:pPr>
            <a:endParaRPr lang="en-US" sz="2000" dirty="0">
              <a:solidFill>
                <a:srgbClr val="555555"/>
              </a:solidFill>
            </a:endParaRPr>
          </a:p>
          <a:p>
            <a:pPr>
              <a:buFont typeface="Arial" panose="020B0604020202020204" pitchFamily="34" charset="0"/>
              <a:buChar char="•"/>
            </a:pPr>
            <a:r>
              <a:rPr lang="en-US" sz="2000" b="1" u="sng" dirty="0"/>
              <a:t>Listen carefully. Put the electronics down. Give your full attention</a:t>
            </a:r>
            <a:r>
              <a:rPr lang="en-US" sz="2000" b="1" u="sng" dirty="0" smtClean="0"/>
              <a:t>.</a:t>
            </a:r>
          </a:p>
          <a:p>
            <a:pPr>
              <a:buFont typeface="Arial" panose="020B0604020202020204" pitchFamily="34" charset="0"/>
              <a:buChar char="•"/>
            </a:pPr>
            <a:endParaRPr lang="en-US" sz="2000" dirty="0">
              <a:solidFill>
                <a:srgbClr val="555555"/>
              </a:solidFill>
            </a:endParaRPr>
          </a:p>
          <a:p>
            <a:pPr>
              <a:buFont typeface="Arial" panose="020B0604020202020204" pitchFamily="34" charset="0"/>
              <a:buChar char="•"/>
            </a:pPr>
            <a:r>
              <a:rPr lang="en-US" sz="2000" b="1" u="sng" dirty="0"/>
              <a:t>Some children and most teenagers aren’t comfortable maintaining eye contact when talking about their innermost fears and hurts</a:t>
            </a:r>
            <a:r>
              <a:rPr lang="en-US" sz="2000" b="1" dirty="0"/>
              <a:t>.</a:t>
            </a:r>
            <a:r>
              <a:rPr lang="en-US" sz="2000" b="1" dirty="0">
                <a:solidFill>
                  <a:srgbClr val="555555"/>
                </a:solidFill>
              </a:rPr>
              <a:t> </a:t>
            </a:r>
            <a:r>
              <a:rPr lang="en-US" sz="2000" dirty="0">
                <a:solidFill>
                  <a:srgbClr val="555555"/>
                </a:solidFill>
              </a:rPr>
              <a:t>They’re more likely to bring these things up at times when they don’t have to look directly at you, like when riding in the car. Don’t dismiss the topic because it is not a good time. Make time, even if it means you have to drive extra laps around the block while you do</a:t>
            </a:r>
            <a:r>
              <a:rPr lang="en-US" sz="2000" dirty="0" smtClean="0">
                <a:solidFill>
                  <a:srgbClr val="555555"/>
                </a:solidFill>
              </a:rPr>
              <a:t>.</a:t>
            </a:r>
          </a:p>
          <a:p>
            <a:pPr>
              <a:buFont typeface="Arial" panose="020B0604020202020204" pitchFamily="34" charset="0"/>
              <a:buChar char="•"/>
            </a:pPr>
            <a:endParaRPr lang="en-US" sz="2000" dirty="0" smtClean="0">
              <a:solidFill>
                <a:srgbClr val="555555"/>
              </a:solidFill>
            </a:endParaRPr>
          </a:p>
          <a:p>
            <a:pPr>
              <a:buFont typeface="Arial" panose="020B0604020202020204" pitchFamily="34" charset="0"/>
              <a:buChar char="•"/>
            </a:pPr>
            <a:r>
              <a:rPr lang="en-US" sz="2000" b="1" u="sng" dirty="0" smtClean="0"/>
              <a:t>Offer </a:t>
            </a:r>
            <a:r>
              <a:rPr lang="en-US" sz="2000" b="1" u="sng" dirty="0"/>
              <a:t>compassionate empathy rather than solutions</a:t>
            </a:r>
            <a:r>
              <a:rPr lang="en-US" sz="2000" u="sng" dirty="0" smtClean="0">
                <a:solidFill>
                  <a:srgbClr val="555555"/>
                </a:solidFill>
              </a:rPr>
              <a:t>.</a:t>
            </a:r>
            <a:r>
              <a:rPr lang="en-US" sz="2000" dirty="0" smtClean="0">
                <a:solidFill>
                  <a:srgbClr val="555555"/>
                </a:solidFill>
              </a:rPr>
              <a:t>  Many </a:t>
            </a:r>
            <a:r>
              <a:rPr lang="en-US" sz="2000" dirty="0">
                <a:solidFill>
                  <a:srgbClr val="555555"/>
                </a:solidFill>
              </a:rPr>
              <a:t>of us are uncomfortable hearing another person’s fears, especially if we don’t know how to fix the situation that is causing them. Showing that the child’s emotions aren’t too frightening for you to handle helps the child to feel safer, less out of control and genuinely connected</a:t>
            </a:r>
            <a:r>
              <a:rPr lang="en-US" sz="2000" dirty="0" smtClean="0">
                <a:solidFill>
                  <a:srgbClr val="555555"/>
                </a:solidFill>
              </a:rPr>
              <a:t>.</a:t>
            </a:r>
          </a:p>
          <a:p>
            <a:pPr>
              <a:buFont typeface="Arial" panose="020B0604020202020204" pitchFamily="34" charset="0"/>
              <a:buChar char="•"/>
            </a:pPr>
            <a:endParaRPr lang="en-US" sz="2000" dirty="0">
              <a:solidFill>
                <a:srgbClr val="555555"/>
              </a:solidFill>
            </a:endParaRPr>
          </a:p>
          <a:p>
            <a:pPr>
              <a:buFont typeface="Arial" panose="020B0604020202020204" pitchFamily="34" charset="0"/>
              <a:buChar char="•"/>
            </a:pPr>
            <a:r>
              <a:rPr lang="en-US" sz="2000" b="1" u="sng" dirty="0"/>
              <a:t>Breathing in the same room is not the same as </a:t>
            </a:r>
            <a:r>
              <a:rPr lang="en-US" sz="2000" b="1" u="sng" dirty="0" smtClean="0"/>
              <a:t>connecting.</a:t>
            </a:r>
            <a:r>
              <a:rPr lang="en-US" sz="2000" b="1" dirty="0" smtClean="0"/>
              <a:t>  </a:t>
            </a:r>
            <a:r>
              <a:rPr lang="en-US" sz="2000" dirty="0" smtClean="0">
                <a:solidFill>
                  <a:srgbClr val="555555"/>
                </a:solidFill>
              </a:rPr>
              <a:t>Do </a:t>
            </a:r>
            <a:r>
              <a:rPr lang="en-US" sz="2000" dirty="0">
                <a:solidFill>
                  <a:srgbClr val="555555"/>
                </a:solidFill>
              </a:rPr>
              <a:t>something together – play a game, do a craft or look at pictures and share memories</a:t>
            </a:r>
            <a:r>
              <a:rPr lang="en-US" sz="2000" dirty="0" smtClean="0">
                <a:solidFill>
                  <a:srgbClr val="555555"/>
                </a:solidFill>
              </a:rPr>
              <a:t>.</a:t>
            </a:r>
            <a:endParaRPr lang="en-US" sz="2000" dirty="0">
              <a:solidFill>
                <a:srgbClr val="555555"/>
              </a:solidFill>
            </a:endParaRPr>
          </a:p>
        </p:txBody>
      </p:sp>
      <p:sp>
        <p:nvSpPr>
          <p:cNvPr id="3" name="TextBox 2"/>
          <p:cNvSpPr txBox="1"/>
          <p:nvPr/>
        </p:nvSpPr>
        <p:spPr>
          <a:xfrm>
            <a:off x="2761488" y="6345936"/>
            <a:ext cx="10524744" cy="369332"/>
          </a:xfrm>
          <a:prstGeom prst="rect">
            <a:avLst/>
          </a:prstGeom>
          <a:noFill/>
        </p:spPr>
        <p:txBody>
          <a:bodyPr wrap="square" rtlCol="0">
            <a:spAutoFit/>
          </a:bodyPr>
          <a:lstStyle/>
          <a:p>
            <a:r>
              <a:rPr lang="en-US" i="1" dirty="0" smtClean="0"/>
              <a:t>Source: Mary Krietz (Trauma Therapist Program Manager) – Child &amp; Adolescent Behavioral Health </a:t>
            </a:r>
            <a:endParaRPr lang="en-US" i="1" dirty="0"/>
          </a:p>
        </p:txBody>
      </p:sp>
    </p:spTree>
    <p:extLst>
      <p:ext uri="{BB962C8B-B14F-4D97-AF65-F5344CB8AC3E}">
        <p14:creationId xmlns:p14="http://schemas.microsoft.com/office/powerpoint/2010/main" val="1305833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1720" y="426179"/>
            <a:ext cx="9400032" cy="5262979"/>
          </a:xfrm>
          <a:prstGeom prst="rect">
            <a:avLst/>
          </a:prstGeom>
        </p:spPr>
        <p:txBody>
          <a:bodyPr wrap="square">
            <a:spAutoFit/>
          </a:bodyPr>
          <a:lstStyle/>
          <a:p>
            <a:pPr>
              <a:buFont typeface="Arial" panose="020B0604020202020204" pitchFamily="34" charset="0"/>
              <a:buChar char="•"/>
            </a:pPr>
            <a:r>
              <a:rPr lang="en-US" sz="2400" b="1" u="sng" dirty="0"/>
              <a:t>Let the child’s questions guide you. </a:t>
            </a:r>
            <a:r>
              <a:rPr lang="en-US" sz="2400" dirty="0">
                <a:solidFill>
                  <a:srgbClr val="555555"/>
                </a:solidFill>
              </a:rPr>
              <a:t>Children will let you know what is on their mind and what concerns them most through the questions they ask. A great way to start a conversation with the child is to ask, “What questions do you have about what is happening</a:t>
            </a:r>
            <a:r>
              <a:rPr lang="en-US" sz="2400" dirty="0" smtClean="0">
                <a:solidFill>
                  <a:srgbClr val="555555"/>
                </a:solidFill>
              </a:rPr>
              <a:t>?”</a:t>
            </a:r>
          </a:p>
          <a:p>
            <a:pPr>
              <a:buFont typeface="Arial" panose="020B0604020202020204" pitchFamily="34" charset="0"/>
              <a:buChar char="•"/>
            </a:pPr>
            <a:endParaRPr lang="en-US" sz="2400" dirty="0">
              <a:solidFill>
                <a:srgbClr val="555555"/>
              </a:solidFill>
            </a:endParaRPr>
          </a:p>
          <a:p>
            <a:pPr>
              <a:buFont typeface="Arial" panose="020B0604020202020204" pitchFamily="34" charset="0"/>
              <a:buChar char="•"/>
            </a:pPr>
            <a:r>
              <a:rPr lang="en-US" sz="2400" b="1" u="sng" dirty="0"/>
              <a:t>As much as possible, keep your traditions and rituals going. </a:t>
            </a:r>
            <a:r>
              <a:rPr lang="en-US" sz="2400" dirty="0">
                <a:solidFill>
                  <a:srgbClr val="555555"/>
                </a:solidFill>
              </a:rPr>
              <a:t>This can be elaborate and formal as decorating for and making traditional foods for a holiday. It can be as simple and informal as greeting each other with a certain phrase or making up a secret handshake</a:t>
            </a:r>
            <a:r>
              <a:rPr lang="en-US" sz="2400" dirty="0" smtClean="0">
                <a:solidFill>
                  <a:srgbClr val="555555"/>
                </a:solidFill>
              </a:rPr>
              <a:t>.</a:t>
            </a:r>
          </a:p>
          <a:p>
            <a:pPr>
              <a:buFont typeface="Arial" panose="020B0604020202020204" pitchFamily="34" charset="0"/>
              <a:buChar char="•"/>
            </a:pPr>
            <a:endParaRPr lang="en-US" sz="2400" dirty="0">
              <a:solidFill>
                <a:srgbClr val="555555"/>
              </a:solidFill>
            </a:endParaRPr>
          </a:p>
          <a:p>
            <a:pPr>
              <a:buFont typeface="Arial" panose="020B0604020202020204" pitchFamily="34" charset="0"/>
              <a:buChar char="•"/>
            </a:pPr>
            <a:r>
              <a:rPr lang="en-US" sz="2400" b="1" u="sng" dirty="0"/>
              <a:t>Say the words. Don’t assume they know you care. </a:t>
            </a:r>
            <a:r>
              <a:rPr lang="en-US" sz="2400" dirty="0">
                <a:solidFill>
                  <a:srgbClr val="555555"/>
                </a:solidFill>
              </a:rPr>
              <a:t>Every human being needs to hear that he or she is loved. Everyone deserves to hear it when they do a good job. It won’t give them a swelled head if you tell them that you proud of them. It helps them feel connected and appreciated.</a:t>
            </a:r>
            <a:endParaRPr lang="en-US" sz="2400" dirty="0">
              <a:solidFill>
                <a:srgbClr val="555555"/>
              </a:solidFill>
            </a:endParaRPr>
          </a:p>
        </p:txBody>
      </p:sp>
      <p:sp>
        <p:nvSpPr>
          <p:cNvPr id="3" name="TextBox 2"/>
          <p:cNvSpPr txBox="1"/>
          <p:nvPr/>
        </p:nvSpPr>
        <p:spPr>
          <a:xfrm>
            <a:off x="2761488" y="6345936"/>
            <a:ext cx="10524744" cy="369332"/>
          </a:xfrm>
          <a:prstGeom prst="rect">
            <a:avLst/>
          </a:prstGeom>
          <a:noFill/>
        </p:spPr>
        <p:txBody>
          <a:bodyPr wrap="square" rtlCol="0">
            <a:spAutoFit/>
          </a:bodyPr>
          <a:lstStyle/>
          <a:p>
            <a:r>
              <a:rPr lang="en-US" i="1" dirty="0" smtClean="0"/>
              <a:t>Source: Mary Krietz (Trauma Therapist Program Manager) – Child &amp; Adolescent Behavioral Health </a:t>
            </a:r>
            <a:endParaRPr lang="en-US" i="1" dirty="0"/>
          </a:p>
        </p:txBody>
      </p:sp>
    </p:spTree>
    <p:extLst>
      <p:ext uri="{BB962C8B-B14F-4D97-AF65-F5344CB8AC3E}">
        <p14:creationId xmlns:p14="http://schemas.microsoft.com/office/powerpoint/2010/main" val="1131007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368" y="304800"/>
            <a:ext cx="11622024" cy="1323439"/>
          </a:xfrm>
          <a:prstGeom prst="rect">
            <a:avLst/>
          </a:prstGeom>
        </p:spPr>
        <p:txBody>
          <a:bodyPr wrap="square">
            <a:spAutoFit/>
          </a:bodyPr>
          <a:lstStyle/>
          <a:p>
            <a:pPr algn="ctr"/>
            <a:r>
              <a:rPr lang="en-US" sz="40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Everyone has a role to play in preventing ACEs</a:t>
            </a:r>
          </a:p>
          <a:p>
            <a:pPr algn="ctr"/>
            <a:r>
              <a:rPr lang="en-US" sz="40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&amp; promoting Positive Childhood Experiences</a:t>
            </a:r>
            <a:endParaRPr lang="en-US" sz="4000" b="1" dirty="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endParaRPr>
          </a:p>
        </p:txBody>
      </p:sp>
      <p:sp>
        <p:nvSpPr>
          <p:cNvPr id="3" name="TextBox 2"/>
          <p:cNvSpPr txBox="1"/>
          <p:nvPr/>
        </p:nvSpPr>
        <p:spPr>
          <a:xfrm>
            <a:off x="511048" y="2804457"/>
            <a:ext cx="6448552" cy="2400657"/>
          </a:xfrm>
          <a:prstGeom prst="rect">
            <a:avLst/>
          </a:prstGeom>
          <a:noFill/>
        </p:spPr>
        <p:txBody>
          <a:bodyPr wrap="square" rtlCol="0">
            <a:spAutoFit/>
          </a:bodyPr>
          <a:lstStyle/>
          <a:p>
            <a:pPr algn="ctr"/>
            <a:r>
              <a:rPr lang="en-US" sz="4400" b="1" dirty="0" smtClean="0">
                <a:solidFill>
                  <a:srgbClr val="C00000"/>
                </a:solidFill>
                <a:latin typeface="High Tower Text" panose="02040502050506030303" pitchFamily="18" charset="0"/>
              </a:rPr>
              <a:t>“We support children when we support families </a:t>
            </a:r>
          </a:p>
          <a:p>
            <a:pPr algn="ctr"/>
            <a:r>
              <a:rPr lang="en-US" sz="4400" b="1" dirty="0" smtClean="0">
                <a:solidFill>
                  <a:srgbClr val="C00000"/>
                </a:solidFill>
                <a:latin typeface="High Tower Text" panose="02040502050506030303" pitchFamily="18" charset="0"/>
              </a:rPr>
              <a:t>where we live and work .”</a:t>
            </a:r>
          </a:p>
          <a:p>
            <a:endParaRPr lang="en-US" dirty="0"/>
          </a:p>
        </p:txBody>
      </p:sp>
      <p:sp>
        <p:nvSpPr>
          <p:cNvPr id="5" name="TextBox 4"/>
          <p:cNvSpPr txBox="1"/>
          <p:nvPr/>
        </p:nvSpPr>
        <p:spPr>
          <a:xfrm>
            <a:off x="7609840" y="2316479"/>
            <a:ext cx="5334000" cy="3816429"/>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chemeClr val="tx1">
                    <a:lumMod val="65000"/>
                    <a:lumOff val="35000"/>
                  </a:schemeClr>
                </a:solidFill>
              </a:rPr>
              <a:t>Parents and caregivers</a:t>
            </a:r>
          </a:p>
          <a:p>
            <a:pPr marL="742950" lvl="1" indent="-285750">
              <a:buFont typeface="Arial" panose="020B0604020202020204" pitchFamily="34" charset="0"/>
              <a:buChar char="•"/>
            </a:pPr>
            <a:r>
              <a:rPr lang="en-US" sz="3200" dirty="0" smtClean="0">
                <a:solidFill>
                  <a:schemeClr val="tx1">
                    <a:lumMod val="65000"/>
                    <a:lumOff val="35000"/>
                  </a:schemeClr>
                </a:solidFill>
              </a:rPr>
              <a:t>Babysitters</a:t>
            </a:r>
          </a:p>
          <a:p>
            <a:pPr marL="742950" lvl="1" indent="-285750">
              <a:buFont typeface="Arial" panose="020B0604020202020204" pitchFamily="34" charset="0"/>
              <a:buChar char="•"/>
            </a:pPr>
            <a:r>
              <a:rPr lang="en-US" sz="3200" dirty="0" smtClean="0">
                <a:solidFill>
                  <a:schemeClr val="tx1">
                    <a:lumMod val="65000"/>
                    <a:lumOff val="35000"/>
                  </a:schemeClr>
                </a:solidFill>
              </a:rPr>
              <a:t>Pediatricians</a:t>
            </a:r>
          </a:p>
          <a:p>
            <a:pPr marL="285750" indent="-285750">
              <a:buFont typeface="Arial" panose="020B0604020202020204" pitchFamily="34" charset="0"/>
              <a:buChar char="•"/>
            </a:pPr>
            <a:r>
              <a:rPr lang="en-US" sz="3200" dirty="0" smtClean="0">
                <a:solidFill>
                  <a:schemeClr val="tx1">
                    <a:lumMod val="65000"/>
                    <a:lumOff val="35000"/>
                  </a:schemeClr>
                </a:solidFill>
              </a:rPr>
              <a:t>Friends, family, and neighbors</a:t>
            </a:r>
          </a:p>
          <a:p>
            <a:pPr marL="285750" indent="-285750">
              <a:buFont typeface="Arial" panose="020B0604020202020204" pitchFamily="34" charset="0"/>
              <a:buChar char="•"/>
            </a:pPr>
            <a:r>
              <a:rPr lang="en-US" sz="3200" dirty="0" smtClean="0">
                <a:solidFill>
                  <a:schemeClr val="tx1">
                    <a:lumMod val="65000"/>
                    <a:lumOff val="35000"/>
                  </a:schemeClr>
                </a:solidFill>
              </a:rPr>
              <a:t>Coworkers</a:t>
            </a:r>
          </a:p>
          <a:p>
            <a:pPr marL="285750" indent="-285750">
              <a:buFont typeface="Arial" panose="020B0604020202020204" pitchFamily="34" charset="0"/>
              <a:buChar char="•"/>
            </a:pPr>
            <a:r>
              <a:rPr lang="en-US" sz="3200" dirty="0" smtClean="0">
                <a:solidFill>
                  <a:schemeClr val="tx1">
                    <a:lumMod val="65000"/>
                    <a:lumOff val="35000"/>
                  </a:schemeClr>
                </a:solidFill>
              </a:rPr>
              <a:t>Everyone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00304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48" y="640080"/>
            <a:ext cx="11622024" cy="5632311"/>
          </a:xfrm>
          <a:prstGeom prst="rect">
            <a:avLst/>
          </a:prstGeom>
        </p:spPr>
        <p:txBody>
          <a:bodyPr wrap="square">
            <a:spAutoFit/>
          </a:bodyPr>
          <a:lstStyle/>
          <a:p>
            <a:pPr algn="ctr"/>
            <a:r>
              <a:rPr lang="en-US" sz="72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What Can We Do </a:t>
            </a:r>
          </a:p>
          <a:p>
            <a:pPr algn="ctr"/>
            <a:r>
              <a:rPr lang="en-US" sz="72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Through Our Work</a:t>
            </a:r>
          </a:p>
          <a:p>
            <a:pPr algn="ctr"/>
            <a:r>
              <a:rPr lang="en-US" sz="72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To Increase </a:t>
            </a:r>
          </a:p>
          <a:p>
            <a:pPr algn="ctr"/>
            <a:r>
              <a:rPr lang="en-US" sz="72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Positive Childhood </a:t>
            </a:r>
          </a:p>
          <a:p>
            <a:pPr algn="ctr"/>
            <a:r>
              <a:rPr lang="en-US" sz="72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Experiences?  </a:t>
            </a:r>
            <a:endParaRPr lang="en-US" sz="7200" b="1" dirty="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1275647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4704" y="759968"/>
            <a:ext cx="8419592" cy="5755422"/>
          </a:xfrm>
          <a:prstGeom prst="rect">
            <a:avLst/>
          </a:prstGeom>
          <a:noFill/>
        </p:spPr>
        <p:txBody>
          <a:bodyPr wrap="square" rtlCol="0">
            <a:spAutoFit/>
          </a:bodyPr>
          <a:lstStyle/>
          <a:p>
            <a:pPr marL="571500" indent="-571500">
              <a:buFont typeface="Arial" panose="020B0604020202020204" pitchFamily="34" charset="0"/>
              <a:buChar char="•"/>
            </a:pPr>
            <a:r>
              <a:rPr lang="en-US" sz="2800" b="1" dirty="0" smtClean="0"/>
              <a:t>Positive Childhood Experiences and Adult Mental Health and Relationships in a Statewide Sample</a:t>
            </a:r>
            <a:r>
              <a:rPr lang="en-US" sz="2800" dirty="0" smtClean="0"/>
              <a:t> - </a:t>
            </a:r>
            <a:r>
              <a:rPr lang="en-US" sz="2800" dirty="0" smtClean="0">
                <a:solidFill>
                  <a:srgbClr val="C00000"/>
                </a:solidFill>
                <a:hlinkClick r:id="rId2"/>
              </a:rPr>
              <a:t>jamapediatrics_bethell_2019_oi_190057.pdf</a:t>
            </a:r>
            <a:endParaRPr lang="en-US" sz="2800" dirty="0" smtClean="0">
              <a:solidFill>
                <a:srgbClr val="C00000"/>
              </a:solidFill>
            </a:endParaRPr>
          </a:p>
          <a:p>
            <a:pPr marL="571500" indent="-571500">
              <a:buFont typeface="Arial" panose="020B0604020202020204" pitchFamily="34" charset="0"/>
              <a:buChar char="•"/>
            </a:pPr>
            <a:endParaRPr lang="en-US" sz="2800" dirty="0">
              <a:solidFill>
                <a:srgbClr val="C00000"/>
              </a:solidFill>
            </a:endParaRPr>
          </a:p>
          <a:p>
            <a:pPr marL="571500" indent="-571500">
              <a:buFont typeface="Arial" panose="020B0604020202020204" pitchFamily="34" charset="0"/>
              <a:buChar char="•"/>
            </a:pPr>
            <a:r>
              <a:rPr lang="en-US" sz="2800" b="1" dirty="0" smtClean="0"/>
              <a:t>PACEs Connection (formerly ACEs Connection)</a:t>
            </a:r>
            <a:r>
              <a:rPr lang="en-US" sz="2800" dirty="0" smtClean="0"/>
              <a:t> - </a:t>
            </a:r>
            <a:r>
              <a:rPr lang="en-US" sz="2800" dirty="0" smtClean="0">
                <a:hlinkClick r:id="rId3"/>
              </a:rPr>
              <a:t>Home </a:t>
            </a:r>
            <a:r>
              <a:rPr lang="en-US" sz="2800" dirty="0">
                <a:hlinkClick r:id="rId3"/>
              </a:rPr>
              <a:t>| </a:t>
            </a:r>
            <a:r>
              <a:rPr lang="en-US" sz="2800" dirty="0" smtClean="0">
                <a:hlinkClick r:id="rId3"/>
              </a:rPr>
              <a:t>PACEsConnection</a:t>
            </a:r>
            <a:endParaRPr lang="en-US" sz="2800" dirty="0" smtClean="0"/>
          </a:p>
          <a:p>
            <a:pPr marL="571500" indent="-571500">
              <a:buFont typeface="Arial" panose="020B0604020202020204" pitchFamily="34" charset="0"/>
              <a:buChar char="•"/>
            </a:pPr>
            <a:endParaRPr lang="en-US" sz="2800" dirty="0" smtClean="0"/>
          </a:p>
          <a:p>
            <a:pPr marL="571500" indent="-571500">
              <a:buFont typeface="Arial" panose="020B0604020202020204" pitchFamily="34" charset="0"/>
              <a:buChar char="•"/>
            </a:pPr>
            <a:r>
              <a:rPr lang="en-US" sz="2800" b="1" dirty="0" smtClean="0"/>
              <a:t>Positive Childhood Experiences (PCEs)</a:t>
            </a:r>
            <a:r>
              <a:rPr lang="en-US" sz="2800" dirty="0" smtClean="0"/>
              <a:t> - </a:t>
            </a:r>
            <a:r>
              <a:rPr lang="en-US" sz="2800" dirty="0">
                <a:hlinkClick r:id="rId4"/>
              </a:rPr>
              <a:t>Positive Childhood Experiences (PCEs) - </a:t>
            </a:r>
            <a:r>
              <a:rPr lang="en-US" sz="2800" dirty="0">
                <a:hlinkClick r:id="rId4"/>
              </a:rPr>
              <a:t>Pinetree</a:t>
            </a:r>
            <a:r>
              <a:rPr lang="en-US" sz="2800" dirty="0">
                <a:hlinkClick r:id="rId4"/>
              </a:rPr>
              <a:t> </a:t>
            </a:r>
            <a:r>
              <a:rPr lang="en-US" sz="2800" dirty="0" smtClean="0">
                <a:hlinkClick r:id="rId4"/>
              </a:rPr>
              <a:t>Institute</a:t>
            </a:r>
            <a:endParaRPr lang="en-US" sz="2800" dirty="0" smtClean="0"/>
          </a:p>
          <a:p>
            <a:pPr marL="571500" indent="-571500">
              <a:buFont typeface="Arial" panose="020B0604020202020204" pitchFamily="34" charset="0"/>
              <a:buChar char="•"/>
            </a:pPr>
            <a:endParaRPr lang="en-US" sz="2800" dirty="0" smtClean="0"/>
          </a:p>
          <a:p>
            <a:pPr marL="571500" indent="-571500">
              <a:buFont typeface="Arial" panose="020B0604020202020204" pitchFamily="34" charset="0"/>
              <a:buChar char="•"/>
            </a:pPr>
            <a:r>
              <a:rPr lang="en-US" sz="2800" b="1" dirty="0"/>
              <a:t>Creating Positive Childhood Experiences </a:t>
            </a:r>
            <a:r>
              <a:rPr lang="en-US" sz="2800" dirty="0"/>
              <a:t>- </a:t>
            </a:r>
            <a:r>
              <a:rPr lang="en-US" sz="2800" dirty="0">
                <a:hlinkClick r:id="rId5"/>
              </a:rPr>
              <a:t>Creating Positive Childhood Experiences | CDC</a:t>
            </a:r>
            <a:endParaRPr lang="en-US" sz="2800" dirty="0"/>
          </a:p>
          <a:p>
            <a:pPr marL="571500" indent="-571500">
              <a:buFont typeface="Arial" panose="020B0604020202020204" pitchFamily="34" charset="0"/>
              <a:buChar char="•"/>
            </a:pPr>
            <a:endParaRPr lang="en-US" sz="3200" dirty="0" smtClean="0"/>
          </a:p>
        </p:txBody>
      </p:sp>
    </p:spTree>
    <p:extLst>
      <p:ext uri="{BB962C8B-B14F-4D97-AF65-F5344CB8AC3E}">
        <p14:creationId xmlns:p14="http://schemas.microsoft.com/office/powerpoint/2010/main" val="2868329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3864" y="425071"/>
            <a:ext cx="8439912" cy="6093976"/>
          </a:xfrm>
          <a:prstGeom prst="rect">
            <a:avLst/>
          </a:prstGeom>
        </p:spPr>
        <p:txBody>
          <a:bodyPr wrap="square">
            <a:spAutoFit/>
          </a:bodyPr>
          <a:lstStyle/>
          <a:p>
            <a:pPr marL="514350" indent="-514350">
              <a:buFont typeface="Arial" panose="020B0604020202020204" pitchFamily="34" charset="0"/>
              <a:buChar char="•"/>
            </a:pPr>
            <a:r>
              <a:rPr lang="en-US" sz="2600" b="1" dirty="0" smtClean="0"/>
              <a:t>Positive </a:t>
            </a:r>
            <a:r>
              <a:rPr lang="en-US" sz="2600" b="1" dirty="0"/>
              <a:t>Childhood Experiences </a:t>
            </a:r>
            <a:r>
              <a:rPr lang="en-US" sz="2600" dirty="0"/>
              <a:t>- </a:t>
            </a:r>
            <a:r>
              <a:rPr lang="en-US" sz="2600" dirty="0">
                <a:hlinkClick r:id="rId2"/>
              </a:rPr>
              <a:t>Ep. 65 - Positive Childhood Experiences – </a:t>
            </a:r>
            <a:r>
              <a:rPr lang="en-US" sz="2600" dirty="0" smtClean="0">
                <a:hlinkClick r:id="rId2"/>
              </a:rPr>
              <a:t>YouTube</a:t>
            </a:r>
            <a:endParaRPr lang="en-US" sz="2600" dirty="0" smtClean="0"/>
          </a:p>
          <a:p>
            <a:pPr marL="514350" indent="-514350">
              <a:buFont typeface="Arial" panose="020B0604020202020204" pitchFamily="34" charset="0"/>
              <a:buChar char="•"/>
            </a:pPr>
            <a:endParaRPr lang="en-US" sz="2600" dirty="0"/>
          </a:p>
          <a:p>
            <a:pPr marL="514350" indent="-514350">
              <a:buFont typeface="Arial" panose="020B0604020202020204" pitchFamily="34" charset="0"/>
              <a:buChar char="•"/>
            </a:pPr>
            <a:r>
              <a:rPr lang="en-US" sz="2600" b="1" dirty="0"/>
              <a:t>HOPE (Healthy Outcomes From Positive Experiences)</a:t>
            </a:r>
            <a:r>
              <a:rPr lang="en-US" sz="2600" dirty="0"/>
              <a:t> - </a:t>
            </a:r>
            <a:r>
              <a:rPr lang="en-US" sz="2600" dirty="0">
                <a:hlinkClick r:id="rId3"/>
              </a:rPr>
              <a:t>Tufts HOPE – Healthy Outcomes from Positive </a:t>
            </a:r>
            <a:r>
              <a:rPr lang="en-US" sz="2600" dirty="0" smtClean="0">
                <a:hlinkClick r:id="rId3"/>
              </a:rPr>
              <a:t>Experiences</a:t>
            </a:r>
            <a:endParaRPr lang="en-US" sz="2600" dirty="0" smtClean="0"/>
          </a:p>
          <a:p>
            <a:pPr marL="514350" indent="-514350">
              <a:buFont typeface="Arial" panose="020B0604020202020204" pitchFamily="34" charset="0"/>
              <a:buChar char="•"/>
            </a:pPr>
            <a:endParaRPr lang="en-US" sz="2600" dirty="0"/>
          </a:p>
          <a:p>
            <a:pPr marL="514350" indent="-514350">
              <a:buFont typeface="Arial" panose="020B0604020202020204" pitchFamily="34" charset="0"/>
              <a:buChar char="•"/>
            </a:pPr>
            <a:r>
              <a:rPr lang="en-US" sz="2600" b="1" dirty="0"/>
              <a:t>Shift the Lens: Think about positive and adverse childhood experiences (A Guide for Pediatric Primary Care Clinicians) - </a:t>
            </a:r>
            <a:r>
              <a:rPr lang="en-US" sz="2600" dirty="0">
                <a:hlinkClick r:id="rId4"/>
              </a:rPr>
              <a:t>pedaces_unad_cdc_7.15.21.pdf (narcad.org</a:t>
            </a:r>
            <a:r>
              <a:rPr lang="en-US" sz="2600" dirty="0" smtClean="0">
                <a:hlinkClick r:id="rId4"/>
              </a:rPr>
              <a:t>)</a:t>
            </a:r>
            <a:endParaRPr lang="en-US" sz="2600" dirty="0" smtClean="0"/>
          </a:p>
          <a:p>
            <a:pPr marL="514350" indent="-514350">
              <a:buFont typeface="Arial" panose="020B0604020202020204" pitchFamily="34" charset="0"/>
              <a:buChar char="•"/>
            </a:pPr>
            <a:endParaRPr lang="en-US" sz="2600" dirty="0" smtClean="0"/>
          </a:p>
          <a:p>
            <a:pPr marL="514350" indent="-514350">
              <a:buFont typeface="Arial" panose="020B0604020202020204" pitchFamily="34" charset="0"/>
              <a:buChar char="•"/>
            </a:pPr>
            <a:r>
              <a:rPr lang="en-US" sz="2600" b="1" dirty="0" smtClean="0"/>
              <a:t>Positive Childhood Experiences - </a:t>
            </a:r>
            <a:r>
              <a:rPr lang="en-US" sz="2600" dirty="0">
                <a:hlinkClick r:id="rId5"/>
              </a:rPr>
              <a:t>Positive Childhood Experiences – Child &amp; Adolescent Behavioral Health (childandadolescent.org)</a:t>
            </a:r>
            <a:endParaRPr lang="en-US" sz="2600" b="1" dirty="0"/>
          </a:p>
        </p:txBody>
      </p:sp>
    </p:spTree>
    <p:extLst>
      <p:ext uri="{BB962C8B-B14F-4D97-AF65-F5344CB8AC3E}">
        <p14:creationId xmlns:p14="http://schemas.microsoft.com/office/powerpoint/2010/main" val="245744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600" y="3885193"/>
            <a:ext cx="6929120" cy="1841715"/>
          </a:xfrm>
        </p:spPr>
        <p:txBody>
          <a:bodyPr>
            <a:normAutofit/>
          </a:bodyPr>
          <a:lstStyle/>
          <a:p>
            <a:pPr>
              <a:lnSpc>
                <a:spcPct val="100000"/>
              </a:lnSpc>
            </a:pPr>
            <a:r>
              <a:rPr lang="en-US" dirty="0" smtClean="0"/>
              <a:t>Amy M. Jeffers, MA, CPS</a:t>
            </a:r>
            <a:br>
              <a:rPr lang="en-US" dirty="0" smtClean="0"/>
            </a:br>
            <a:r>
              <a:rPr lang="en-US" sz="3200" dirty="0" smtClean="0"/>
              <a:t>Pathways RPC </a:t>
            </a:r>
            <a:endParaRPr lang="en-US" sz="3200" dirty="0"/>
          </a:p>
        </p:txBody>
      </p:sp>
      <p:sp>
        <p:nvSpPr>
          <p:cNvPr id="3" name="Text Placeholder 2"/>
          <p:cNvSpPr>
            <a:spLocks noGrp="1"/>
          </p:cNvSpPr>
          <p:nvPr>
            <p:ph type="body" idx="1"/>
          </p:nvPr>
        </p:nvSpPr>
        <p:spPr>
          <a:xfrm>
            <a:off x="3845064" y="4968611"/>
            <a:ext cx="4566474" cy="1038807"/>
          </a:xfrm>
        </p:spPr>
        <p:txBody>
          <a:bodyPr/>
          <a:lstStyle/>
          <a:p>
            <a:r>
              <a:rPr lang="en-US" dirty="0" smtClean="0"/>
              <a:t>Amy.Jeffers@pathways-ky.org</a:t>
            </a:r>
            <a:endParaRPr lang="en-US" dirty="0"/>
          </a:p>
        </p:txBody>
      </p:sp>
      <p:sp>
        <p:nvSpPr>
          <p:cNvPr id="4" name="TextBox 3"/>
          <p:cNvSpPr txBox="1"/>
          <p:nvPr/>
        </p:nvSpPr>
        <p:spPr>
          <a:xfrm>
            <a:off x="2641600" y="2143155"/>
            <a:ext cx="6715760" cy="1200329"/>
          </a:xfrm>
          <a:prstGeom prst="rect">
            <a:avLst/>
          </a:prstGeom>
          <a:noFill/>
        </p:spPr>
        <p:txBody>
          <a:bodyPr wrap="square" rtlCol="0">
            <a:spAutoFit/>
          </a:bodyPr>
          <a:lstStyle/>
          <a:p>
            <a:pPr algn="ctr"/>
            <a:r>
              <a:rPr lang="en-US" sz="7200" b="1" dirty="0" smtClean="0">
                <a:solidFill>
                  <a:srgbClr val="C00000"/>
                </a:solidFill>
                <a:latin typeface="Lucida Handwriting" panose="03010101010101010101" pitchFamily="66" charset="0"/>
              </a:rPr>
              <a:t>Thank you!</a:t>
            </a:r>
            <a:endParaRPr lang="en-US" sz="7200" b="1" dirty="0">
              <a:latin typeface="Lucida Handwriting" panose="03010101010101010101" pitchFamily="66" charset="0"/>
            </a:endParaRPr>
          </a:p>
        </p:txBody>
      </p:sp>
    </p:spTree>
    <p:extLst>
      <p:ext uri="{BB962C8B-B14F-4D97-AF65-F5344CB8AC3E}">
        <p14:creationId xmlns:p14="http://schemas.microsoft.com/office/powerpoint/2010/main" val="4152930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3.gstatic.com/images?q=tbn:ANd9GcTWSkLWExQI9UlahcoVZPu30kIodZdejHGggZ3c2kp7q5I4w0WCPP8fD9SE3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7327" y="6035238"/>
            <a:ext cx="784003" cy="7840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0" y="152400"/>
            <a:ext cx="12192000" cy="1143000"/>
          </a:xfrm>
        </p:spPr>
        <p:txBody>
          <a:bodyPr>
            <a:noAutofit/>
          </a:bodyPr>
          <a:lstStyle/>
          <a:p>
            <a:pPr algn="ctr"/>
            <a:r>
              <a:rPr lang="en-US" sz="48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Adverse Childhood </a:t>
            </a:r>
            <a:r>
              <a:rPr lang="en-US" sz="4800" b="1" dirty="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Experiences </a:t>
            </a:r>
            <a:r>
              <a:rPr lang="en-US" sz="48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(ACE) Study</a:t>
            </a:r>
            <a:r>
              <a:rPr lang="en-US" sz="4800" b="1" dirty="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
            </a:r>
            <a:br>
              <a:rPr lang="en-US" sz="4800" b="1" dirty="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br>
            <a:endParaRPr lang="en-US" sz="4800" b="1" dirty="0">
              <a:latin typeface="Maiandra GD" panose="020E0502030308020204" pitchFamily="34" charset="0"/>
            </a:endParaRPr>
          </a:p>
        </p:txBody>
      </p:sp>
      <p:sp>
        <p:nvSpPr>
          <p:cNvPr id="3" name="Content Placeholder 2"/>
          <p:cNvSpPr>
            <a:spLocks noGrp="1"/>
          </p:cNvSpPr>
          <p:nvPr>
            <p:ph idx="4294967295"/>
          </p:nvPr>
        </p:nvSpPr>
        <p:spPr>
          <a:xfrm>
            <a:off x="5934420" y="985811"/>
            <a:ext cx="6257580" cy="5491480"/>
          </a:xfrm>
        </p:spPr>
        <p:txBody>
          <a:bodyPr>
            <a:normAutofit fontScale="62500" lnSpcReduction="20000"/>
          </a:bodyPr>
          <a:lstStyle/>
          <a:p>
            <a:pPr>
              <a:buFont typeface="Arial" pitchFamily="34" charset="0"/>
              <a:buChar char="•"/>
            </a:pPr>
            <a:r>
              <a:rPr lang="en-US" sz="3400" b="1" dirty="0">
                <a:solidFill>
                  <a:schemeClr val="tx1">
                    <a:lumMod val="65000"/>
                    <a:lumOff val="35000"/>
                  </a:schemeClr>
                </a:solidFill>
              </a:rPr>
              <a:t>Kaiser study</a:t>
            </a:r>
          </a:p>
          <a:p>
            <a:pPr>
              <a:buFont typeface="Arial" pitchFamily="34" charset="0"/>
              <a:buChar char="•"/>
            </a:pPr>
            <a:r>
              <a:rPr lang="en-US" sz="3400" b="1" dirty="0">
                <a:solidFill>
                  <a:schemeClr val="tx1">
                    <a:lumMod val="65000"/>
                    <a:lumOff val="35000"/>
                  </a:schemeClr>
                </a:solidFill>
              </a:rPr>
              <a:t>18,000 middle class enrollees</a:t>
            </a:r>
          </a:p>
          <a:p>
            <a:pPr>
              <a:buFont typeface="Arial" pitchFamily="34" charset="0"/>
              <a:buChar char="•"/>
            </a:pPr>
            <a:r>
              <a:rPr lang="en-US" sz="3400" b="1" dirty="0">
                <a:solidFill>
                  <a:schemeClr val="tx1">
                    <a:lumMod val="65000"/>
                    <a:lumOff val="35000"/>
                  </a:schemeClr>
                </a:solidFill>
              </a:rPr>
              <a:t>Categories of trauma </a:t>
            </a:r>
            <a:r>
              <a:rPr lang="en-US" sz="3400" b="1" dirty="0" smtClean="0">
                <a:solidFill>
                  <a:schemeClr val="tx1">
                    <a:lumMod val="65000"/>
                    <a:lumOff val="35000"/>
                  </a:schemeClr>
                </a:solidFill>
              </a:rPr>
              <a:t>experienced </a:t>
            </a:r>
            <a:r>
              <a:rPr lang="en-US" sz="3400" b="1" dirty="0">
                <a:solidFill>
                  <a:schemeClr val="tx1">
                    <a:lumMod val="65000"/>
                    <a:lumOff val="35000"/>
                  </a:schemeClr>
                </a:solidFill>
              </a:rPr>
              <a:t>in childhood </a:t>
            </a:r>
            <a:r>
              <a:rPr lang="en-US" sz="3400" b="1" dirty="0" smtClean="0">
                <a:solidFill>
                  <a:schemeClr val="tx1">
                    <a:lumMod val="65000"/>
                    <a:lumOff val="35000"/>
                  </a:schemeClr>
                </a:solidFill>
              </a:rPr>
              <a:t>such </a:t>
            </a:r>
            <a:r>
              <a:rPr lang="en-US" sz="3400" b="1" dirty="0">
                <a:solidFill>
                  <a:schemeClr val="tx1">
                    <a:lumMod val="65000"/>
                    <a:lumOff val="35000"/>
                  </a:schemeClr>
                </a:solidFill>
              </a:rPr>
              <a:t>as:</a:t>
            </a:r>
          </a:p>
          <a:p>
            <a:pPr lvl="1">
              <a:buFont typeface="Arial" pitchFamily="34" charset="0"/>
              <a:buChar char="•"/>
            </a:pPr>
            <a:r>
              <a:rPr lang="en-US" sz="3400" b="1" dirty="0" smtClean="0">
                <a:solidFill>
                  <a:schemeClr val="tx1">
                    <a:lumMod val="65000"/>
                    <a:lumOff val="35000"/>
                  </a:schemeClr>
                </a:solidFill>
              </a:rPr>
              <a:t>Physical, sexual and verbal abuse</a:t>
            </a:r>
          </a:p>
          <a:p>
            <a:pPr lvl="1">
              <a:buFont typeface="Arial" pitchFamily="34" charset="0"/>
              <a:buChar char="•"/>
            </a:pPr>
            <a:r>
              <a:rPr lang="en-US" sz="3400" b="1" dirty="0" smtClean="0">
                <a:solidFill>
                  <a:schemeClr val="tx1">
                    <a:lumMod val="65000"/>
                    <a:lumOff val="35000"/>
                  </a:schemeClr>
                </a:solidFill>
              </a:rPr>
              <a:t>Physical and emotional neglect</a:t>
            </a:r>
            <a:endParaRPr lang="en-US" sz="3400" b="1" dirty="0">
              <a:solidFill>
                <a:schemeClr val="tx1">
                  <a:lumMod val="65000"/>
                  <a:lumOff val="35000"/>
                </a:schemeClr>
              </a:solidFill>
            </a:endParaRPr>
          </a:p>
          <a:p>
            <a:pPr lvl="1">
              <a:buFont typeface="Arial" pitchFamily="34" charset="0"/>
              <a:buChar char="•"/>
            </a:pPr>
            <a:r>
              <a:rPr lang="en-US" sz="3400" b="1" dirty="0" smtClean="0">
                <a:solidFill>
                  <a:schemeClr val="tx1">
                    <a:lumMod val="65000"/>
                    <a:lumOff val="35000"/>
                  </a:schemeClr>
                </a:solidFill>
              </a:rPr>
              <a:t>Family Member who is </a:t>
            </a:r>
          </a:p>
          <a:p>
            <a:pPr lvl="2">
              <a:buFont typeface="Arial" pitchFamily="34" charset="0"/>
              <a:buChar char="•"/>
            </a:pPr>
            <a:r>
              <a:rPr lang="en-US" sz="3200" b="1" dirty="0" smtClean="0">
                <a:solidFill>
                  <a:schemeClr val="tx1">
                    <a:lumMod val="65000"/>
                    <a:lumOff val="35000"/>
                  </a:schemeClr>
                </a:solidFill>
              </a:rPr>
              <a:t>Depressed or diagnosed with other mental illness</a:t>
            </a:r>
          </a:p>
          <a:p>
            <a:pPr lvl="2">
              <a:buFont typeface="Arial" pitchFamily="34" charset="0"/>
              <a:buChar char="•"/>
            </a:pPr>
            <a:r>
              <a:rPr lang="en-US" sz="3200" b="1" dirty="0" smtClean="0">
                <a:solidFill>
                  <a:schemeClr val="tx1">
                    <a:lumMod val="65000"/>
                    <a:lumOff val="35000"/>
                  </a:schemeClr>
                </a:solidFill>
              </a:rPr>
              <a:t>Addicted to alcohol or another substance</a:t>
            </a:r>
          </a:p>
          <a:p>
            <a:pPr lvl="2">
              <a:buFont typeface="Arial" pitchFamily="34" charset="0"/>
              <a:buChar char="•"/>
            </a:pPr>
            <a:r>
              <a:rPr lang="en-US" sz="3200" b="1" dirty="0" smtClean="0">
                <a:solidFill>
                  <a:schemeClr val="tx1">
                    <a:lumMod val="65000"/>
                    <a:lumOff val="35000"/>
                  </a:schemeClr>
                </a:solidFill>
              </a:rPr>
              <a:t>In prison</a:t>
            </a:r>
          </a:p>
          <a:p>
            <a:pPr lvl="1">
              <a:buFont typeface="Arial" pitchFamily="34" charset="0"/>
              <a:buChar char="•"/>
            </a:pPr>
            <a:r>
              <a:rPr lang="en-US" sz="3400" b="1" dirty="0" smtClean="0">
                <a:solidFill>
                  <a:schemeClr val="tx1">
                    <a:lumMod val="65000"/>
                    <a:lumOff val="35000"/>
                  </a:schemeClr>
                </a:solidFill>
              </a:rPr>
              <a:t>Witnessed a mother being abused</a:t>
            </a:r>
            <a:endParaRPr lang="en-US" sz="3400" b="1" dirty="0">
              <a:solidFill>
                <a:schemeClr val="tx1">
                  <a:lumMod val="65000"/>
                  <a:lumOff val="35000"/>
                </a:schemeClr>
              </a:solidFill>
            </a:endParaRPr>
          </a:p>
          <a:p>
            <a:pPr lvl="1">
              <a:buFont typeface="Arial" pitchFamily="34" charset="0"/>
              <a:buChar char="•"/>
            </a:pPr>
            <a:r>
              <a:rPr lang="en-US" sz="3400" b="1" dirty="0" smtClean="0">
                <a:solidFill>
                  <a:schemeClr val="tx1">
                    <a:lumMod val="65000"/>
                    <a:lumOff val="35000"/>
                  </a:schemeClr>
                </a:solidFill>
              </a:rPr>
              <a:t>Losing a parent due to separation, divorce, or other reason</a:t>
            </a:r>
            <a:endParaRPr lang="en-US" sz="3400" b="1" dirty="0">
              <a:solidFill>
                <a:schemeClr val="tx1">
                  <a:lumMod val="65000"/>
                  <a:lumOff val="35000"/>
                </a:schemeClr>
              </a:solidFill>
            </a:endParaRPr>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013" y="985811"/>
            <a:ext cx="5457774" cy="5410239"/>
          </a:xfrm>
          <a:prstGeom prst="rect">
            <a:avLst/>
          </a:prstGeom>
        </p:spPr>
      </p:pic>
      <p:sp>
        <p:nvSpPr>
          <p:cNvPr id="5" name="Rectangle 4"/>
          <p:cNvSpPr/>
          <p:nvPr/>
        </p:nvSpPr>
        <p:spPr>
          <a:xfrm>
            <a:off x="5834817" y="6477291"/>
            <a:ext cx="5262907" cy="261610"/>
          </a:xfrm>
          <a:prstGeom prst="rect">
            <a:avLst/>
          </a:prstGeom>
        </p:spPr>
        <p:txBody>
          <a:bodyPr wrap="square">
            <a:spAutoFit/>
          </a:bodyPr>
          <a:lstStyle/>
          <a:p>
            <a:pPr algn="ctr"/>
            <a:r>
              <a:rPr lang="en-US" sz="1100" dirty="0">
                <a:solidFill>
                  <a:prstClr val="black"/>
                </a:solidFill>
              </a:rPr>
              <a:t>Information  retrieved from Center for Disease Control and Prevention. (2014, May 13)</a:t>
            </a:r>
            <a:endParaRPr lang="en-US" sz="1100" i="1" dirty="0">
              <a:solidFill>
                <a:prstClr val="black"/>
              </a:solidFill>
            </a:endParaRPr>
          </a:p>
        </p:txBody>
      </p:sp>
      <p:sp>
        <p:nvSpPr>
          <p:cNvPr id="6" name="Rectangle 5"/>
          <p:cNvSpPr/>
          <p:nvPr/>
        </p:nvSpPr>
        <p:spPr>
          <a:xfrm>
            <a:off x="-1358421" y="6477291"/>
            <a:ext cx="5854115" cy="307777"/>
          </a:xfrm>
          <a:prstGeom prst="rect">
            <a:avLst/>
          </a:prstGeom>
        </p:spPr>
        <p:txBody>
          <a:bodyPr wrap="square">
            <a:spAutoFit/>
          </a:bodyPr>
          <a:lstStyle/>
          <a:p>
            <a:pPr algn="r">
              <a:buClr>
                <a:srgbClr val="000000"/>
              </a:buClr>
              <a:buSzPct val="100000"/>
            </a:pPr>
            <a:r>
              <a:rPr lang="en-US" sz="1400" dirty="0">
                <a:solidFill>
                  <a:srgbClr val="FFFFFF"/>
                </a:solidFill>
                <a:sym typeface="Arial" charset="0"/>
                <a:hlinkClick r:id="rId6"/>
              </a:rPr>
              <a:t>American Journal of Preventive Medicine 1998; 14:245-258</a:t>
            </a:r>
            <a:endParaRPr lang="en-US" sz="1400" dirty="0">
              <a:solidFill>
                <a:srgbClr val="FFFFFF"/>
              </a:solidFill>
              <a:sym typeface="Arial" charset="0"/>
            </a:endParaRPr>
          </a:p>
        </p:txBody>
      </p:sp>
    </p:spTree>
    <p:extLst>
      <p:ext uri="{BB962C8B-B14F-4D97-AF65-F5344CB8AC3E}">
        <p14:creationId xmlns:p14="http://schemas.microsoft.com/office/powerpoint/2010/main" val="1507707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629921"/>
            <a:ext cx="11419840" cy="5632311"/>
          </a:xfrm>
          <a:prstGeom prst="rect">
            <a:avLst/>
          </a:prstGeom>
        </p:spPr>
        <p:txBody>
          <a:bodyPr wrap="square">
            <a:spAutoFit/>
          </a:bodyPr>
          <a:lstStyle/>
          <a:p>
            <a:pPr marL="285750" indent="-285750">
              <a:buFont typeface="Arial" panose="020B0604020202020204" pitchFamily="34" charset="0"/>
              <a:buChar char="•"/>
            </a:pPr>
            <a:r>
              <a:rPr lang="en-US" sz="2400" b="1" u="sng" dirty="0">
                <a:solidFill>
                  <a:schemeClr val="tx1">
                    <a:lumMod val="75000"/>
                    <a:lumOff val="25000"/>
                  </a:schemeClr>
                </a:solidFill>
                <a:latin typeface="Open Sans"/>
              </a:rPr>
              <a:t>ACEs are common</a:t>
            </a:r>
            <a:r>
              <a:rPr lang="en-US" sz="2400" b="1" dirty="0">
                <a:solidFill>
                  <a:schemeClr val="tx1">
                    <a:lumMod val="75000"/>
                    <a:lumOff val="25000"/>
                  </a:schemeClr>
                </a:solidFill>
                <a:latin typeface="Open Sans"/>
              </a:rPr>
              <a:t>. </a:t>
            </a:r>
            <a:r>
              <a:rPr lang="en-US" sz="2400" dirty="0">
                <a:solidFill>
                  <a:schemeClr val="tx1">
                    <a:lumMod val="75000"/>
                    <a:lumOff val="25000"/>
                  </a:schemeClr>
                </a:solidFill>
                <a:latin typeface="Open Sans"/>
              </a:rPr>
              <a:t>About 61% of adults surveyed across 25 states reported they had experienced at least one type of ACE before age 18, and nearly 1 in 6 reported they had experienced four or more types of ACEs</a:t>
            </a:r>
            <a:r>
              <a:rPr lang="en-US" sz="2400" dirty="0" smtClean="0">
                <a:solidFill>
                  <a:schemeClr val="tx1">
                    <a:lumMod val="75000"/>
                    <a:lumOff val="25000"/>
                  </a:schemeClr>
                </a:solidFill>
                <a:latin typeface="Open Sans"/>
              </a:rPr>
              <a:t>.</a:t>
            </a:r>
          </a:p>
          <a:p>
            <a:pPr marL="285750" indent="-285750">
              <a:buFont typeface="Arial" panose="020B0604020202020204" pitchFamily="34" charset="0"/>
              <a:buChar char="•"/>
            </a:pPr>
            <a:endParaRPr lang="en-US" sz="2400" dirty="0">
              <a:solidFill>
                <a:schemeClr val="tx1">
                  <a:lumMod val="75000"/>
                  <a:lumOff val="25000"/>
                </a:schemeClr>
              </a:solidFill>
              <a:latin typeface="Open Sans"/>
            </a:endParaRPr>
          </a:p>
          <a:p>
            <a:pPr marL="285750" indent="-285750">
              <a:buFont typeface="Arial" panose="020B0604020202020204" pitchFamily="34" charset="0"/>
              <a:buChar char="•"/>
            </a:pPr>
            <a:r>
              <a:rPr lang="en-US" sz="2400" b="1" u="sng" dirty="0">
                <a:solidFill>
                  <a:schemeClr val="tx1">
                    <a:lumMod val="75000"/>
                    <a:lumOff val="25000"/>
                  </a:schemeClr>
                </a:solidFill>
                <a:latin typeface="Open Sans"/>
              </a:rPr>
              <a:t>Preventing ACEs could potentially reduce many health conditions</a:t>
            </a:r>
            <a:r>
              <a:rPr lang="en-US" sz="2400" b="1" dirty="0">
                <a:solidFill>
                  <a:schemeClr val="tx1">
                    <a:lumMod val="75000"/>
                    <a:lumOff val="25000"/>
                  </a:schemeClr>
                </a:solidFill>
                <a:latin typeface="Open Sans"/>
              </a:rPr>
              <a:t>. </a:t>
            </a:r>
            <a:r>
              <a:rPr lang="en-US" sz="2400" dirty="0">
                <a:solidFill>
                  <a:schemeClr val="tx1">
                    <a:lumMod val="75000"/>
                    <a:lumOff val="25000"/>
                  </a:schemeClr>
                </a:solidFill>
                <a:latin typeface="Open Sans"/>
              </a:rPr>
              <a:t>For example, by preventing ACEs, up to 1.9 million heart disease cases and 21 million depression cases could have been potentially avoided</a:t>
            </a:r>
            <a:r>
              <a:rPr lang="en-US" sz="2400" dirty="0" smtClean="0">
                <a:solidFill>
                  <a:schemeClr val="tx1">
                    <a:lumMod val="75000"/>
                    <a:lumOff val="25000"/>
                  </a:schemeClr>
                </a:solidFill>
                <a:latin typeface="Open Sans"/>
              </a:rPr>
              <a:t>.</a:t>
            </a:r>
          </a:p>
          <a:p>
            <a:pPr marL="285750" indent="-285750">
              <a:buFont typeface="Arial" panose="020B0604020202020204" pitchFamily="34" charset="0"/>
              <a:buChar char="•"/>
            </a:pPr>
            <a:endParaRPr lang="en-US" sz="2400" dirty="0">
              <a:solidFill>
                <a:schemeClr val="tx1">
                  <a:lumMod val="75000"/>
                  <a:lumOff val="25000"/>
                </a:schemeClr>
              </a:solidFill>
              <a:latin typeface="Open Sans"/>
            </a:endParaRPr>
          </a:p>
          <a:p>
            <a:pPr marL="285750" indent="-285750">
              <a:buFont typeface="Arial" panose="020B0604020202020204" pitchFamily="34" charset="0"/>
              <a:buChar char="•"/>
            </a:pPr>
            <a:r>
              <a:rPr lang="en-US" sz="2400" b="1" u="sng" dirty="0">
                <a:solidFill>
                  <a:schemeClr val="tx1">
                    <a:lumMod val="75000"/>
                    <a:lumOff val="25000"/>
                  </a:schemeClr>
                </a:solidFill>
                <a:latin typeface="Open Sans"/>
              </a:rPr>
              <a:t>Some children are at greater risk than others</a:t>
            </a:r>
            <a:r>
              <a:rPr lang="en-US" sz="2400" b="1" dirty="0">
                <a:solidFill>
                  <a:schemeClr val="tx1">
                    <a:lumMod val="75000"/>
                    <a:lumOff val="25000"/>
                  </a:schemeClr>
                </a:solidFill>
                <a:latin typeface="Open Sans"/>
              </a:rPr>
              <a:t>. </a:t>
            </a:r>
            <a:r>
              <a:rPr lang="en-US" sz="2400" dirty="0">
                <a:solidFill>
                  <a:schemeClr val="tx1">
                    <a:lumMod val="75000"/>
                    <a:lumOff val="25000"/>
                  </a:schemeClr>
                </a:solidFill>
                <a:latin typeface="Open Sans"/>
              </a:rPr>
              <a:t>Women and several racial/ethnic minority groups were at greater risk for experiencing four or more types of ACEs</a:t>
            </a:r>
            <a:r>
              <a:rPr lang="en-US" sz="2400" dirty="0" smtClean="0">
                <a:solidFill>
                  <a:schemeClr val="tx1">
                    <a:lumMod val="75000"/>
                    <a:lumOff val="25000"/>
                  </a:schemeClr>
                </a:solidFill>
                <a:latin typeface="Open Sans"/>
              </a:rPr>
              <a:t>.</a:t>
            </a:r>
          </a:p>
          <a:p>
            <a:pPr marL="285750" indent="-285750">
              <a:buFont typeface="Arial" panose="020B0604020202020204" pitchFamily="34" charset="0"/>
              <a:buChar char="•"/>
            </a:pPr>
            <a:endParaRPr lang="en-US" sz="2400" dirty="0">
              <a:solidFill>
                <a:schemeClr val="tx1">
                  <a:lumMod val="75000"/>
                  <a:lumOff val="25000"/>
                </a:schemeClr>
              </a:solidFill>
              <a:latin typeface="Open Sans"/>
            </a:endParaRPr>
          </a:p>
          <a:p>
            <a:pPr marL="285750" indent="-285750">
              <a:buFont typeface="Arial" panose="020B0604020202020204" pitchFamily="34" charset="0"/>
              <a:buChar char="•"/>
            </a:pPr>
            <a:r>
              <a:rPr lang="en-US" sz="2400" b="1" u="sng" dirty="0">
                <a:solidFill>
                  <a:schemeClr val="tx1">
                    <a:lumMod val="75000"/>
                    <a:lumOff val="25000"/>
                  </a:schemeClr>
                </a:solidFill>
                <a:latin typeface="Open Sans"/>
              </a:rPr>
              <a:t>ACEs are costly</a:t>
            </a:r>
            <a:r>
              <a:rPr lang="en-US" sz="2400" b="1" dirty="0">
                <a:solidFill>
                  <a:schemeClr val="tx1">
                    <a:lumMod val="75000"/>
                    <a:lumOff val="25000"/>
                  </a:schemeClr>
                </a:solidFill>
                <a:latin typeface="Open Sans"/>
              </a:rPr>
              <a:t>.</a:t>
            </a:r>
            <a:r>
              <a:rPr lang="en-US" sz="2400" dirty="0">
                <a:solidFill>
                  <a:schemeClr val="tx1">
                    <a:lumMod val="75000"/>
                    <a:lumOff val="25000"/>
                  </a:schemeClr>
                </a:solidFill>
                <a:latin typeface="Open Sans"/>
              </a:rPr>
              <a:t> The economic and social costs to families, communities, and society totals hundreds of billions of dollars each year. A 10% reduction in ACEs in North America could equate to an annual savings of $56 billion.</a:t>
            </a:r>
            <a:endParaRPr lang="en-US" sz="2400" b="0" i="0" dirty="0">
              <a:solidFill>
                <a:schemeClr val="tx1">
                  <a:lumMod val="75000"/>
                  <a:lumOff val="25000"/>
                </a:schemeClr>
              </a:solidFill>
              <a:effectLst/>
              <a:latin typeface="Open Sans"/>
            </a:endParaRPr>
          </a:p>
        </p:txBody>
      </p:sp>
      <p:sp>
        <p:nvSpPr>
          <p:cNvPr id="3" name="Rectangle 2"/>
          <p:cNvSpPr/>
          <p:nvPr/>
        </p:nvSpPr>
        <p:spPr>
          <a:xfrm>
            <a:off x="345440" y="6354505"/>
            <a:ext cx="11846560" cy="338554"/>
          </a:xfrm>
          <a:prstGeom prst="rect">
            <a:avLst/>
          </a:prstGeom>
        </p:spPr>
        <p:txBody>
          <a:bodyPr wrap="square">
            <a:spAutoFit/>
          </a:bodyPr>
          <a:lstStyle/>
          <a:p>
            <a:pPr algn="r"/>
            <a:r>
              <a:rPr lang="en-US" sz="1600" dirty="0" smtClean="0">
                <a:solidFill>
                  <a:srgbClr val="333333"/>
                </a:solidFill>
                <a:latin typeface="Open Sans"/>
              </a:rPr>
              <a:t>From CDC website -- Content </a:t>
            </a:r>
            <a:r>
              <a:rPr lang="en-US" sz="1600" dirty="0">
                <a:solidFill>
                  <a:srgbClr val="333333"/>
                </a:solidFill>
                <a:latin typeface="Open Sans"/>
              </a:rPr>
              <a:t>source: </a:t>
            </a:r>
            <a:r>
              <a:rPr lang="en-US" sz="1600" dirty="0">
                <a:solidFill>
                  <a:srgbClr val="075290"/>
                </a:solidFill>
                <a:latin typeface="Open Sans"/>
                <a:hlinkClick r:id="rId2"/>
              </a:rPr>
              <a:t>National Center for Injury Prevention and Control</a:t>
            </a:r>
            <a:r>
              <a:rPr lang="en-US" sz="1600" dirty="0">
                <a:solidFill>
                  <a:srgbClr val="333333"/>
                </a:solidFill>
                <a:latin typeface="Open Sans"/>
              </a:rPr>
              <a:t>, </a:t>
            </a:r>
            <a:r>
              <a:rPr lang="en-US" sz="1600" dirty="0">
                <a:solidFill>
                  <a:srgbClr val="075290"/>
                </a:solidFill>
                <a:latin typeface="Open Sans"/>
                <a:hlinkClick r:id="rId3"/>
              </a:rPr>
              <a:t>Division of Violence Prevention</a:t>
            </a:r>
            <a:endParaRPr lang="en-US" sz="1600" b="0" i="0" dirty="0">
              <a:solidFill>
                <a:srgbClr val="333333"/>
              </a:solidFill>
              <a:effectLst/>
              <a:latin typeface="Open Sans"/>
            </a:endParaRPr>
          </a:p>
        </p:txBody>
      </p:sp>
    </p:spTree>
    <p:extLst>
      <p:ext uri="{BB962C8B-B14F-4D97-AF65-F5344CB8AC3E}">
        <p14:creationId xmlns:p14="http://schemas.microsoft.com/office/powerpoint/2010/main" val="453030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pacesconnection.com/fileSendAction/fcType/0/fcOid/405076552619328836/filePointer/504601799204042131/fodoid/504601799204042126/imageType/LARGE/inlineImage/true/3Realms_092520.jpg"/>
          <p:cNvSpPr>
            <a:spLocks noChangeAspect="1" noChangeArrowheads="1"/>
          </p:cNvSpPr>
          <p:nvPr/>
        </p:nvSpPr>
        <p:spPr bwMode="auto">
          <a:xfrm>
            <a:off x="155574" y="-144463"/>
            <a:ext cx="6072505" cy="607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pacesconnection.com/fileSendAction/fcType/0/fcOid/405076552619328836/filePointer/504601799204042131/fodoid/504601799204042126/imageType/LARGE/inlineImage/true/3Realms_09252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a:stretch>
            <a:fillRect/>
          </a:stretch>
        </p:blipFill>
        <p:spPr>
          <a:xfrm>
            <a:off x="3342640" y="78480"/>
            <a:ext cx="8696960" cy="6779520"/>
          </a:xfrm>
          <a:prstGeom prst="rect">
            <a:avLst/>
          </a:prstGeom>
        </p:spPr>
      </p:pic>
    </p:spTree>
    <p:extLst>
      <p:ext uri="{BB962C8B-B14F-4D97-AF65-F5344CB8AC3E}">
        <p14:creationId xmlns:p14="http://schemas.microsoft.com/office/powerpoint/2010/main" val="445104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040" y="149275"/>
            <a:ext cx="11755120" cy="1323439"/>
          </a:xfrm>
          <a:prstGeom prst="rect">
            <a:avLst/>
          </a:prstGeom>
        </p:spPr>
        <p:txBody>
          <a:bodyPr wrap="square">
            <a:spAutoFit/>
          </a:bodyPr>
          <a:lstStyle/>
          <a:p>
            <a:pPr algn="ctr"/>
            <a:r>
              <a:rPr lang="en-US" sz="80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What does it all mean?</a:t>
            </a:r>
            <a:endParaRPr lang="en-US" sz="8000" b="1" dirty="0"/>
          </a:p>
        </p:txBody>
      </p:sp>
      <p:sp>
        <p:nvSpPr>
          <p:cNvPr id="4" name="Rectangle 3"/>
          <p:cNvSpPr/>
          <p:nvPr/>
        </p:nvSpPr>
        <p:spPr>
          <a:xfrm>
            <a:off x="274320" y="1904732"/>
            <a:ext cx="6014720" cy="1754326"/>
          </a:xfrm>
          <a:prstGeom prst="rect">
            <a:avLst/>
          </a:prstGeom>
        </p:spPr>
        <p:txBody>
          <a:bodyPr wrap="square">
            <a:spAutoFit/>
          </a:bodyPr>
          <a:lstStyle/>
          <a:p>
            <a:pPr marL="685800" indent="-685800">
              <a:buFont typeface="Arial" panose="020B0604020202020204" pitchFamily="34" charset="0"/>
              <a:buChar char="•"/>
            </a:pPr>
            <a:r>
              <a:rPr lang="en-US" sz="3600" dirty="0" smtClean="0">
                <a:solidFill>
                  <a:schemeClr val="tx1">
                    <a:lumMod val="75000"/>
                    <a:lumOff val="25000"/>
                  </a:schemeClr>
                </a:solidFill>
              </a:rPr>
              <a:t>Complex Trauma </a:t>
            </a:r>
          </a:p>
          <a:p>
            <a:pPr marL="685800" indent="-685800">
              <a:buFont typeface="Arial" panose="020B0604020202020204" pitchFamily="34" charset="0"/>
              <a:buChar char="•"/>
            </a:pPr>
            <a:r>
              <a:rPr lang="en-US" sz="3600" dirty="0" smtClean="0">
                <a:solidFill>
                  <a:schemeClr val="tx1">
                    <a:lumMod val="75000"/>
                    <a:lumOff val="25000"/>
                  </a:schemeClr>
                </a:solidFill>
              </a:rPr>
              <a:t>Toxic Stress and Epigenetics  </a:t>
            </a:r>
          </a:p>
          <a:p>
            <a:pPr marL="685800" indent="-685800">
              <a:buFont typeface="Arial" panose="020B0604020202020204" pitchFamily="34" charset="0"/>
              <a:buChar char="•"/>
            </a:pPr>
            <a:r>
              <a:rPr lang="en-US" sz="3600" dirty="0" smtClean="0">
                <a:solidFill>
                  <a:schemeClr val="tx1">
                    <a:lumMod val="75000"/>
                    <a:lumOff val="25000"/>
                  </a:schemeClr>
                </a:solidFill>
              </a:rPr>
              <a:t>Stigma </a:t>
            </a:r>
          </a:p>
        </p:txBody>
      </p:sp>
      <p:sp>
        <p:nvSpPr>
          <p:cNvPr id="5" name="Rectangle 4"/>
          <p:cNvSpPr/>
          <p:nvPr/>
        </p:nvSpPr>
        <p:spPr>
          <a:xfrm>
            <a:off x="6421120" y="1904732"/>
            <a:ext cx="5527040" cy="1754326"/>
          </a:xfrm>
          <a:prstGeom prst="rect">
            <a:avLst/>
          </a:prstGeom>
        </p:spPr>
        <p:txBody>
          <a:bodyPr wrap="square">
            <a:spAutoFit/>
          </a:bodyPr>
          <a:lstStyle/>
          <a:p>
            <a:pPr marL="685800" indent="-685800">
              <a:buFont typeface="Arial" panose="020B0604020202020204" pitchFamily="34" charset="0"/>
              <a:buChar char="•"/>
            </a:pPr>
            <a:r>
              <a:rPr lang="en-US" sz="3600" dirty="0" smtClean="0">
                <a:solidFill>
                  <a:schemeClr val="tx1">
                    <a:lumMod val="75000"/>
                    <a:lumOff val="25000"/>
                  </a:schemeClr>
                </a:solidFill>
              </a:rPr>
              <a:t>Trauma-Informed Care</a:t>
            </a:r>
          </a:p>
          <a:p>
            <a:pPr marL="685800" indent="-685800">
              <a:buFont typeface="Arial" panose="020B0604020202020204" pitchFamily="34" charset="0"/>
              <a:buChar char="•"/>
            </a:pPr>
            <a:r>
              <a:rPr lang="en-US" sz="3600" dirty="0" smtClean="0">
                <a:solidFill>
                  <a:schemeClr val="tx1">
                    <a:lumMod val="75000"/>
                    <a:lumOff val="25000"/>
                  </a:schemeClr>
                </a:solidFill>
              </a:rPr>
              <a:t>Resiliency</a:t>
            </a:r>
          </a:p>
          <a:p>
            <a:pPr marL="685800" indent="-685800">
              <a:buFont typeface="Arial" panose="020B0604020202020204" pitchFamily="34" charset="0"/>
              <a:buChar char="•"/>
            </a:pPr>
            <a:r>
              <a:rPr lang="en-US" sz="3600" dirty="0" smtClean="0">
                <a:solidFill>
                  <a:schemeClr val="tx1">
                    <a:lumMod val="75000"/>
                    <a:lumOff val="25000"/>
                  </a:schemeClr>
                </a:solidFill>
              </a:rPr>
              <a:t>Healing</a:t>
            </a:r>
            <a:endParaRPr lang="en-US" sz="3600" dirty="0">
              <a:solidFill>
                <a:schemeClr val="tx1">
                  <a:lumMod val="75000"/>
                  <a:lumOff val="25000"/>
                </a:schemeClr>
              </a:solidFill>
            </a:endParaRPr>
          </a:p>
        </p:txBody>
      </p:sp>
      <p:sp>
        <p:nvSpPr>
          <p:cNvPr id="6" name="TextBox 5"/>
          <p:cNvSpPr txBox="1"/>
          <p:nvPr/>
        </p:nvSpPr>
        <p:spPr>
          <a:xfrm>
            <a:off x="274320" y="4327942"/>
            <a:ext cx="11673840" cy="2123658"/>
          </a:xfrm>
          <a:prstGeom prst="rect">
            <a:avLst/>
          </a:prstGeom>
          <a:noFill/>
        </p:spPr>
        <p:txBody>
          <a:bodyPr wrap="square" rtlCol="0">
            <a:spAutoFit/>
          </a:bodyPr>
          <a:lstStyle/>
          <a:p>
            <a:pPr algn="ctr"/>
            <a:r>
              <a:rPr lang="en-US" sz="6600" b="1" dirty="0" smtClean="0">
                <a:solidFill>
                  <a:srgbClr val="C00000"/>
                </a:solidFill>
                <a:latin typeface="Ink Free" panose="03080402000500000000" pitchFamily="66" charset="0"/>
              </a:rPr>
              <a:t>If you have a high ACE score, </a:t>
            </a:r>
          </a:p>
          <a:p>
            <a:pPr algn="ctr"/>
            <a:r>
              <a:rPr lang="en-US" sz="6600" b="1" dirty="0" smtClean="0">
                <a:solidFill>
                  <a:srgbClr val="C00000"/>
                </a:solidFill>
                <a:latin typeface="Ink Free" panose="03080402000500000000" pitchFamily="66" charset="0"/>
              </a:rPr>
              <a:t>are you doomed??? </a:t>
            </a:r>
            <a:endParaRPr lang="en-US" sz="6600" b="1" dirty="0">
              <a:solidFill>
                <a:srgbClr val="C00000"/>
              </a:solidFill>
              <a:latin typeface="Ink Free" panose="03080402000500000000" pitchFamily="66" charset="0"/>
            </a:endParaRPr>
          </a:p>
        </p:txBody>
      </p:sp>
    </p:spTree>
    <p:extLst>
      <p:ext uri="{BB962C8B-B14F-4D97-AF65-F5344CB8AC3E}">
        <p14:creationId xmlns:p14="http://schemas.microsoft.com/office/powerpoint/2010/main" val="367744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304" y="-36576"/>
            <a:ext cx="11932920" cy="1754326"/>
          </a:xfrm>
          <a:prstGeom prst="rect">
            <a:avLst/>
          </a:prstGeom>
        </p:spPr>
        <p:txBody>
          <a:bodyPr wrap="square">
            <a:spAutoFit/>
          </a:bodyPr>
          <a:lstStyle/>
          <a:p>
            <a:pPr algn="ctr"/>
            <a:r>
              <a:rPr lang="en-US" sz="54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Positive Childhood Experiences Study</a:t>
            </a:r>
          </a:p>
          <a:p>
            <a:pPr algn="ctr"/>
            <a:r>
              <a:rPr lang="en-US" sz="54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(2019) </a:t>
            </a:r>
            <a:endParaRPr lang="en-US" sz="4800" b="1" dirty="0" smtClean="0"/>
          </a:p>
        </p:txBody>
      </p:sp>
      <p:sp>
        <p:nvSpPr>
          <p:cNvPr id="4" name="Rectangle 3"/>
          <p:cNvSpPr/>
          <p:nvPr/>
        </p:nvSpPr>
        <p:spPr>
          <a:xfrm>
            <a:off x="146304" y="2031075"/>
            <a:ext cx="11777472" cy="4524315"/>
          </a:xfrm>
          <a:prstGeom prst="rect">
            <a:avLst/>
          </a:prstGeom>
        </p:spPr>
        <p:txBody>
          <a:bodyPr wrap="square">
            <a:spAutoFit/>
          </a:bodyPr>
          <a:lstStyle/>
          <a:p>
            <a:pPr marL="685800" indent="-685800">
              <a:buFont typeface="Arial" panose="020B0604020202020204" pitchFamily="34" charset="0"/>
              <a:buChar char="•"/>
            </a:pPr>
            <a:r>
              <a:rPr lang="en-US" sz="3600" dirty="0" smtClean="0">
                <a:solidFill>
                  <a:schemeClr val="tx1">
                    <a:lumMod val="75000"/>
                    <a:lumOff val="25000"/>
                  </a:schemeClr>
                </a:solidFill>
              </a:rPr>
              <a:t>Surveyed 6000 adults in Wisconsin about mental health in general and asked questions about childhood experiences</a:t>
            </a:r>
          </a:p>
          <a:p>
            <a:pPr marL="685800" indent="-685800">
              <a:buFont typeface="Arial" panose="020B0604020202020204" pitchFamily="34" charset="0"/>
              <a:buChar char="•"/>
            </a:pPr>
            <a:endParaRPr lang="en-US" sz="3600" dirty="0" smtClean="0">
              <a:solidFill>
                <a:schemeClr val="tx1">
                  <a:lumMod val="75000"/>
                  <a:lumOff val="25000"/>
                </a:schemeClr>
              </a:solidFill>
            </a:endParaRPr>
          </a:p>
          <a:p>
            <a:pPr marL="685800" indent="-685800">
              <a:buFont typeface="Arial" panose="020B0604020202020204" pitchFamily="34" charset="0"/>
              <a:buChar char="•"/>
            </a:pPr>
            <a:r>
              <a:rPr lang="en-US" sz="3600" b="1" dirty="0" smtClean="0">
                <a:solidFill>
                  <a:schemeClr val="tx1">
                    <a:lumMod val="75000"/>
                    <a:lumOff val="25000"/>
                  </a:schemeClr>
                </a:solidFill>
              </a:rPr>
              <a:t>Those with 6-7 Positive Childhood Experiences </a:t>
            </a:r>
          </a:p>
          <a:p>
            <a:pPr marL="1143000" lvl="1" indent="-685800">
              <a:buFont typeface="Arial" panose="020B0604020202020204" pitchFamily="34" charset="0"/>
              <a:buChar char="•"/>
            </a:pPr>
            <a:r>
              <a:rPr lang="en-US" sz="3600" dirty="0" smtClean="0">
                <a:solidFill>
                  <a:schemeClr val="tx1">
                    <a:lumMod val="75000"/>
                    <a:lumOff val="25000"/>
                  </a:schemeClr>
                </a:solidFill>
              </a:rPr>
              <a:t>72% lower risk of depression or poor mental health  </a:t>
            </a:r>
          </a:p>
          <a:p>
            <a:pPr marL="1143000" lvl="1" indent="-685800">
              <a:buFont typeface="Arial" panose="020B0604020202020204" pitchFamily="34" charset="0"/>
              <a:buChar char="•"/>
            </a:pPr>
            <a:endParaRPr lang="en-US" sz="3600" dirty="0">
              <a:solidFill>
                <a:schemeClr val="tx1">
                  <a:lumMod val="75000"/>
                  <a:lumOff val="25000"/>
                </a:schemeClr>
              </a:solidFill>
            </a:endParaRPr>
          </a:p>
          <a:p>
            <a:pPr marL="685800" indent="-685800">
              <a:buFont typeface="Arial" panose="020B0604020202020204" pitchFamily="34" charset="0"/>
              <a:buChar char="•"/>
            </a:pPr>
            <a:r>
              <a:rPr lang="en-US" sz="3600" b="1" dirty="0" smtClean="0">
                <a:solidFill>
                  <a:schemeClr val="tx1">
                    <a:lumMod val="75000"/>
                    <a:lumOff val="25000"/>
                  </a:schemeClr>
                </a:solidFill>
              </a:rPr>
              <a:t>Those with 3-5 Positive Childhood Experiences </a:t>
            </a:r>
          </a:p>
          <a:p>
            <a:pPr marL="1143000" lvl="1" indent="-685800">
              <a:buFont typeface="Arial" panose="020B0604020202020204" pitchFamily="34" charset="0"/>
              <a:buChar char="•"/>
            </a:pPr>
            <a:r>
              <a:rPr lang="en-US" sz="3600" dirty="0" smtClean="0">
                <a:solidFill>
                  <a:schemeClr val="tx1">
                    <a:lumMod val="75000"/>
                    <a:lumOff val="25000"/>
                  </a:schemeClr>
                </a:solidFill>
              </a:rPr>
              <a:t>50% lower risk of depression or poor mental health</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3049067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539496"/>
            <a:ext cx="12009120" cy="5632311"/>
          </a:xfrm>
          <a:prstGeom prst="rect">
            <a:avLst/>
          </a:prstGeom>
        </p:spPr>
        <p:txBody>
          <a:bodyPr wrap="square">
            <a:spAutoFit/>
          </a:bodyPr>
          <a:lstStyle/>
          <a:p>
            <a:pPr marL="685800" indent="-685800">
              <a:buFont typeface="Arial" panose="020B0604020202020204" pitchFamily="34" charset="0"/>
              <a:buChar char="•"/>
            </a:pPr>
            <a:r>
              <a:rPr lang="en-US" sz="6000" dirty="0" smtClean="0"/>
              <a:t>Our </a:t>
            </a:r>
            <a:r>
              <a:rPr lang="en-US" sz="6000" u="sng" dirty="0"/>
              <a:t>relational experiences </a:t>
            </a:r>
            <a:r>
              <a:rPr lang="en-US" sz="6000" dirty="0"/>
              <a:t>in childhood, whether positive or negative, have lifelong impact.</a:t>
            </a:r>
          </a:p>
          <a:p>
            <a:pPr algn="ctr"/>
            <a:endParaRPr lang="en-US" sz="6000" dirty="0"/>
          </a:p>
          <a:p>
            <a:pPr marL="685800" indent="-685800">
              <a:buFont typeface="Arial" panose="020B0604020202020204" pitchFamily="34" charset="0"/>
              <a:buChar char="•"/>
            </a:pPr>
            <a:r>
              <a:rPr lang="en-US" sz="6000" dirty="0"/>
              <a:t>Can positive relational experiences </a:t>
            </a:r>
            <a:r>
              <a:rPr lang="en-US" sz="6000" u="sng" dirty="0"/>
              <a:t>mediate the impact of ACEs</a:t>
            </a:r>
            <a:r>
              <a:rPr lang="en-US" sz="6000" dirty="0"/>
              <a:t>?  </a:t>
            </a:r>
          </a:p>
        </p:txBody>
      </p:sp>
    </p:spTree>
    <p:extLst>
      <p:ext uri="{BB962C8B-B14F-4D97-AF65-F5344CB8AC3E}">
        <p14:creationId xmlns:p14="http://schemas.microsoft.com/office/powerpoint/2010/main" val="3109931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1208" y="174189"/>
            <a:ext cx="11210544" cy="1569660"/>
          </a:xfrm>
          <a:prstGeom prst="rect">
            <a:avLst/>
          </a:prstGeom>
        </p:spPr>
        <p:txBody>
          <a:bodyPr wrap="square">
            <a:spAutoFit/>
          </a:bodyPr>
          <a:lstStyle/>
          <a:p>
            <a:pPr algn="ctr"/>
            <a:r>
              <a:rPr lang="en-US" sz="9600" b="1" dirty="0" smtClean="0">
                <a:solidFill>
                  <a:schemeClr val="accent2">
                    <a:lumMod val="75000"/>
                  </a:schemeClr>
                </a:solidFill>
                <a:effectLst>
                  <a:outerShdw blurRad="38100" dist="38100" dir="2700000" algn="tl">
                    <a:srgbClr val="000000">
                      <a:alpha val="43137"/>
                    </a:srgbClr>
                  </a:outerShdw>
                </a:effectLst>
                <a:latin typeface="Maiandra GD" panose="020E0502030308020204" pitchFamily="34" charset="0"/>
              </a:rPr>
              <a:t>The answer is YES!</a:t>
            </a:r>
          </a:p>
        </p:txBody>
      </p:sp>
      <p:sp>
        <p:nvSpPr>
          <p:cNvPr id="5" name="Rectangle 4"/>
          <p:cNvSpPr/>
          <p:nvPr/>
        </p:nvSpPr>
        <p:spPr>
          <a:xfrm>
            <a:off x="3547872" y="2168426"/>
            <a:ext cx="8753856" cy="4585871"/>
          </a:xfrm>
          <a:prstGeom prst="rect">
            <a:avLst/>
          </a:prstGeom>
        </p:spPr>
        <p:txBody>
          <a:bodyPr wrap="square">
            <a:spAutoFit/>
          </a:bodyPr>
          <a:lstStyle/>
          <a:p>
            <a:r>
              <a:rPr lang="en-US" sz="3600" dirty="0" smtClean="0"/>
              <a:t>Adults who self-report more positive childhood experiences (PCEs) have </a:t>
            </a:r>
          </a:p>
          <a:p>
            <a:pPr marL="1143000" lvl="1" indent="-685800">
              <a:buFont typeface="Arial" panose="020B0604020202020204" pitchFamily="34" charset="0"/>
              <a:buChar char="•"/>
            </a:pPr>
            <a:r>
              <a:rPr lang="en-US" sz="3600" dirty="0" smtClean="0"/>
              <a:t>lower likelihood of clinical depression or poor adult mental health </a:t>
            </a:r>
          </a:p>
          <a:p>
            <a:pPr marL="1143000" lvl="1" indent="-685800">
              <a:buFont typeface="Arial" panose="020B0604020202020204" pitchFamily="34" charset="0"/>
              <a:buChar char="•"/>
            </a:pPr>
            <a:r>
              <a:rPr lang="en-US" sz="3600" dirty="0" smtClean="0"/>
              <a:t>higher probability of healthy adulthood interpersonal relationships.</a:t>
            </a:r>
          </a:p>
          <a:p>
            <a:pPr marL="685800" indent="-685800">
              <a:buFont typeface="Arial" panose="020B0604020202020204" pitchFamily="34" charset="0"/>
              <a:buChar char="•"/>
            </a:pPr>
            <a:endParaRPr lang="en-US" sz="3600" b="1" dirty="0" smtClean="0"/>
          </a:p>
          <a:p>
            <a:pPr marL="685800" indent="-685800" algn="ctr">
              <a:buFont typeface="Arial" panose="020B0604020202020204" pitchFamily="34" charset="0"/>
              <a:buChar char="•"/>
            </a:pPr>
            <a:endParaRPr lang="en-US" sz="4000" b="1" dirty="0"/>
          </a:p>
        </p:txBody>
      </p:sp>
    </p:spTree>
    <p:extLst>
      <p:ext uri="{BB962C8B-B14F-4D97-AF65-F5344CB8AC3E}">
        <p14:creationId xmlns:p14="http://schemas.microsoft.com/office/powerpoint/2010/main" val="3403816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293</TotalTime>
  <Words>1293</Words>
  <Application>Microsoft Office PowerPoint</Application>
  <PresentationFormat>Widescreen</PresentationFormat>
  <Paragraphs>151</Paragraphs>
  <Slides>27</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Arial</vt:lpstr>
      <vt:lpstr>Calibri</vt:lpstr>
      <vt:lpstr>Century Schoolbook</vt:lpstr>
      <vt:lpstr>Corbel</vt:lpstr>
      <vt:lpstr>High Tower Text</vt:lpstr>
      <vt:lpstr>Ink Free</vt:lpstr>
      <vt:lpstr>Lucida Grande</vt:lpstr>
      <vt:lpstr>Lucida Handwriting</vt:lpstr>
      <vt:lpstr>Maiandra GD</vt:lpstr>
      <vt:lpstr>Mongolian Baiti</vt:lpstr>
      <vt:lpstr>Monotype Corsiva</vt:lpstr>
      <vt:lpstr>Open Sans</vt:lpstr>
      <vt:lpstr>Script MT Bold</vt:lpstr>
      <vt:lpstr>Wingdings</vt:lpstr>
      <vt:lpstr>Feathered</vt:lpstr>
      <vt:lpstr>Positive Childhood Experiences (PCEs)</vt:lpstr>
      <vt:lpstr>Adapted from the Supportive Strategies Series  presented by  Julie McDaniel-Muldoon, Safety and Wellbeing Consultant at Open Schools </vt:lpstr>
      <vt:lpstr>Adverse Childhood Experiences (ACE)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Amy M. Jeffers, MA, CPS Pathways RPC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Childhood Experiences (PCEs)</dc:title>
  <dc:creator>Amy Jeffers</dc:creator>
  <cp:lastModifiedBy>Amy Jeffers</cp:lastModifiedBy>
  <cp:revision>31</cp:revision>
  <dcterms:created xsi:type="dcterms:W3CDTF">2021-08-25T17:17:01Z</dcterms:created>
  <dcterms:modified xsi:type="dcterms:W3CDTF">2022-06-09T16:26:37Z</dcterms:modified>
</cp:coreProperties>
</file>